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3"/>
  </p:notesMasterIdLst>
  <p:handoutMasterIdLst>
    <p:handoutMasterId r:id="rId34"/>
  </p:handoutMasterIdLst>
  <p:sldIdLst>
    <p:sldId id="256" r:id="rId2"/>
    <p:sldId id="257" r:id="rId3"/>
    <p:sldId id="283" r:id="rId4"/>
    <p:sldId id="284" r:id="rId5"/>
    <p:sldId id="289" r:id="rId6"/>
    <p:sldId id="269" r:id="rId7"/>
    <p:sldId id="282" r:id="rId8"/>
    <p:sldId id="275" r:id="rId9"/>
    <p:sldId id="274" r:id="rId10"/>
    <p:sldId id="258" r:id="rId11"/>
    <p:sldId id="266" r:id="rId12"/>
    <p:sldId id="262" r:id="rId13"/>
    <p:sldId id="265" r:id="rId14"/>
    <p:sldId id="271" r:id="rId15"/>
    <p:sldId id="290" r:id="rId16"/>
    <p:sldId id="261" r:id="rId17"/>
    <p:sldId id="263" r:id="rId18"/>
    <p:sldId id="264" r:id="rId19"/>
    <p:sldId id="267" r:id="rId20"/>
    <p:sldId id="259" r:id="rId21"/>
    <p:sldId id="276" r:id="rId22"/>
    <p:sldId id="260" r:id="rId23"/>
    <p:sldId id="288" r:id="rId24"/>
    <p:sldId id="286" r:id="rId25"/>
    <p:sldId id="277" r:id="rId26"/>
    <p:sldId id="278" r:id="rId27"/>
    <p:sldId id="279" r:id="rId28"/>
    <p:sldId id="287" r:id="rId29"/>
    <p:sldId id="280" r:id="rId30"/>
    <p:sldId id="272" r:id="rId31"/>
    <p:sldId id="270" r:id="rId32"/>
  </p:sldIdLst>
  <p:sldSz cx="12192000" cy="6858000"/>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B7205BE1-6D65-4465-A3A1-CB8AAB56117A}">
          <p14:sldIdLst>
            <p14:sldId id="256"/>
            <p14:sldId id="257"/>
            <p14:sldId id="283"/>
            <p14:sldId id="284"/>
            <p14:sldId id="289"/>
            <p14:sldId id="269"/>
            <p14:sldId id="282"/>
            <p14:sldId id="275"/>
            <p14:sldId id="274"/>
            <p14:sldId id="258"/>
            <p14:sldId id="266"/>
            <p14:sldId id="262"/>
            <p14:sldId id="265"/>
            <p14:sldId id="271"/>
            <p14:sldId id="290"/>
            <p14:sldId id="261"/>
            <p14:sldId id="263"/>
            <p14:sldId id="264"/>
            <p14:sldId id="267"/>
            <p14:sldId id="259"/>
            <p14:sldId id="276"/>
            <p14:sldId id="260"/>
            <p14:sldId id="288"/>
            <p14:sldId id="286"/>
            <p14:sldId id="277"/>
            <p14:sldId id="278"/>
            <p14:sldId id="279"/>
            <p14:sldId id="287"/>
            <p14:sldId id="280"/>
            <p14:sldId id="272"/>
            <p14:sldId id="27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 Shi-chun" initials="MS" lastIdx="1" clrIdx="0">
    <p:extLst>
      <p:ext uri="{19B8F6BF-5375-455C-9EA6-DF929625EA0E}">
        <p15:presenceInfo xmlns:p15="http://schemas.microsoft.com/office/powerpoint/2012/main" userId="S-1-5-21-2637006528-1015924553-1750768987-797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DFDC"/>
    <a:srgbClr val="F1F1F1"/>
    <a:srgbClr val="606060"/>
    <a:srgbClr val="F3A241"/>
    <a:srgbClr val="F8C9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56" autoAdjust="0"/>
    <p:restoredTop sz="84978" autoAdjust="0"/>
  </p:normalViewPr>
  <p:slideViewPr>
    <p:cSldViewPr snapToGrid="0">
      <p:cViewPr varScale="1">
        <p:scale>
          <a:sx n="94" d="100"/>
          <a:sy n="94" d="100"/>
        </p:scale>
        <p:origin x="114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zh-TW"/>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工作表1!$B$1</c:f>
              <c:strCache>
                <c:ptCount val="1"/>
                <c:pt idx="0">
                  <c:v>受訪者曾使用水煙</c:v>
                </c:pt>
              </c:strCache>
            </c:strRef>
          </c:tx>
          <c:dPt>
            <c:idx val="0"/>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E9D8-402C-8FA9-DD4DE14D0F9E}"/>
              </c:ext>
            </c:extLst>
          </c:dPt>
          <c:dPt>
            <c:idx val="1"/>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E9D8-402C-8FA9-DD4DE14D0F9E}"/>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zh-TW"/>
                </a:p>
              </c:txPr>
              <c:dLblPos val="outEnd"/>
              <c:showLegendKey val="0"/>
              <c:showVal val="0"/>
              <c:showCatName val="1"/>
              <c:showSerName val="0"/>
              <c:showPercent val="1"/>
              <c:showBubbleSize val="0"/>
              <c:extLst>
                <c:ext xmlns:c16="http://schemas.microsoft.com/office/drawing/2014/chart" uri="{C3380CC4-5D6E-409C-BE32-E72D297353CC}">
                  <c16:uniqueId val="{00000001-E9D8-402C-8FA9-DD4DE14D0F9E}"/>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zh-TW"/>
                </a:p>
              </c:txPr>
              <c:dLblPos val="outEnd"/>
              <c:showLegendKey val="0"/>
              <c:showVal val="0"/>
              <c:showCatName val="1"/>
              <c:showSerName val="0"/>
              <c:showPercent val="1"/>
              <c:showBubbleSize val="0"/>
              <c:extLst>
                <c:ext xmlns:c16="http://schemas.microsoft.com/office/drawing/2014/chart" uri="{C3380CC4-5D6E-409C-BE32-E72D297353CC}">
                  <c16:uniqueId val="{00000003-E9D8-402C-8FA9-DD4DE14D0F9E}"/>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工作表1!$A$2:$A$3</c:f>
              <c:strCache>
                <c:ptCount val="2"/>
                <c:pt idx="0">
                  <c:v>曾使用</c:v>
                </c:pt>
                <c:pt idx="1">
                  <c:v>未曾使用</c:v>
                </c:pt>
              </c:strCache>
            </c:strRef>
          </c:cat>
          <c:val>
            <c:numRef>
              <c:f>工作表1!$B$2:$B$3</c:f>
              <c:numCache>
                <c:formatCode>General</c:formatCode>
                <c:ptCount val="2"/>
                <c:pt idx="0">
                  <c:v>40.4</c:v>
                </c:pt>
                <c:pt idx="1">
                  <c:v>59.6</c:v>
                </c:pt>
              </c:numCache>
            </c:numRef>
          </c:val>
          <c:extLst>
            <c:ext xmlns:c16="http://schemas.microsoft.com/office/drawing/2014/chart" uri="{C3380CC4-5D6E-409C-BE32-E72D297353CC}">
              <c16:uniqueId val="{00000004-E9D8-402C-8FA9-DD4DE14D0F9E}"/>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zh-TW"/>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工作表1!$B$1</c:f>
              <c:strCache>
                <c:ptCount val="1"/>
                <c:pt idx="0">
                  <c:v>受訪者現時使用水煙</c:v>
                </c:pt>
              </c:strCache>
            </c:strRef>
          </c:tx>
          <c:dPt>
            <c:idx val="0"/>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DD38-4A6D-9308-A3355A442836}"/>
              </c:ext>
            </c:extLst>
          </c:dPt>
          <c:dPt>
            <c:idx val="1"/>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DD38-4A6D-9308-A3355A442836}"/>
              </c:ext>
            </c:extLst>
          </c:dPt>
          <c:dLbls>
            <c:dLbl>
              <c:idx val="0"/>
              <c:layout>
                <c:manualLayout>
                  <c:x val="0.19182886626089496"/>
                  <c:y val="0.16896948570744327"/>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zh-TW"/>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D38-4A6D-9308-A3355A442836}"/>
                </c:ext>
              </c:extLst>
            </c:dLbl>
            <c:dLbl>
              <c:idx val="1"/>
              <c:layout>
                <c:manualLayout>
                  <c:x val="-0.14018577771232882"/>
                  <c:y val="-0.48970917706704487"/>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zh-TW"/>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D38-4A6D-9308-A3355A442836}"/>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工作表1!$A$2:$A$3</c:f>
              <c:strCache>
                <c:ptCount val="2"/>
                <c:pt idx="0">
                  <c:v>現時有使用</c:v>
                </c:pt>
                <c:pt idx="1">
                  <c:v>現時沒有使用</c:v>
                </c:pt>
              </c:strCache>
            </c:strRef>
          </c:cat>
          <c:val>
            <c:numRef>
              <c:f>工作表1!$B$2:$B$3</c:f>
              <c:numCache>
                <c:formatCode>General</c:formatCode>
                <c:ptCount val="2"/>
                <c:pt idx="0">
                  <c:v>13.4</c:v>
                </c:pt>
                <c:pt idx="1">
                  <c:v>86.6</c:v>
                </c:pt>
              </c:numCache>
            </c:numRef>
          </c:val>
          <c:extLst>
            <c:ext xmlns:c16="http://schemas.microsoft.com/office/drawing/2014/chart" uri="{C3380CC4-5D6E-409C-BE32-E72D297353CC}">
              <c16:uniqueId val="{00000004-DD38-4A6D-9308-A3355A442836}"/>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zh-TW"/>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工作表1!$B$1</c:f>
              <c:strCache>
                <c:ptCount val="1"/>
                <c:pt idx="0">
                  <c:v>從未使用水煙受訪者的使用意向</c:v>
                </c:pt>
              </c:strCache>
            </c:strRef>
          </c:tx>
          <c:dPt>
            <c:idx val="0"/>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F475-4511-BD5B-3FDDF053E33B}"/>
              </c:ext>
            </c:extLst>
          </c:dPt>
          <c:dPt>
            <c:idx val="1"/>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F475-4511-BD5B-3FDDF053E33B}"/>
              </c:ext>
            </c:extLst>
          </c:dPt>
          <c:dLbls>
            <c:dLbl>
              <c:idx val="0"/>
              <c:layout>
                <c:manualLayout>
                  <c:x val="0.21457644243522297"/>
                  <c:y val="-3.1480409641928934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zh-TW"/>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475-4511-BD5B-3FDDF053E33B}"/>
                </c:ext>
              </c:extLst>
            </c:dLbl>
            <c:dLbl>
              <c:idx val="1"/>
              <c:layout>
                <c:manualLayout>
                  <c:x val="-1.6423212101018866E-2"/>
                  <c:y val="0.1259216385677158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zh-TW"/>
                </a:p>
              </c:txPr>
              <c:dLblPos val="bestFit"/>
              <c:showLegendKey val="0"/>
              <c:showVal val="0"/>
              <c:showCatName val="1"/>
              <c:showSerName val="0"/>
              <c:showPercent val="1"/>
              <c:showBubbleSize val="0"/>
              <c:extLst>
                <c:ext xmlns:c15="http://schemas.microsoft.com/office/drawing/2012/chart" uri="{CE6537A1-D6FC-4f65-9D91-7224C49458BB}">
                  <c15:layout>
                    <c:manualLayout>
                      <c:w val="0.22320562845969205"/>
                      <c:h val="0.28245818207657508"/>
                    </c:manualLayout>
                  </c15:layout>
                </c:ext>
                <c:ext xmlns:c16="http://schemas.microsoft.com/office/drawing/2014/chart" uri="{C3380CC4-5D6E-409C-BE32-E72D297353CC}">
                  <c16:uniqueId val="{00000003-F475-4511-BD5B-3FDDF053E33B}"/>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工作表1!$A$2:$A$3</c:f>
              <c:strCache>
                <c:ptCount val="2"/>
                <c:pt idx="0">
                  <c:v>有意使用</c:v>
                </c:pt>
                <c:pt idx="1">
                  <c:v>無意使用</c:v>
                </c:pt>
              </c:strCache>
            </c:strRef>
          </c:cat>
          <c:val>
            <c:numRef>
              <c:f>工作表1!$B$2:$B$3</c:f>
              <c:numCache>
                <c:formatCode>General</c:formatCode>
                <c:ptCount val="2"/>
                <c:pt idx="0">
                  <c:v>34.700000000000003</c:v>
                </c:pt>
                <c:pt idx="1">
                  <c:v>65.3</c:v>
                </c:pt>
              </c:numCache>
            </c:numRef>
          </c:val>
          <c:extLst>
            <c:ext xmlns:c16="http://schemas.microsoft.com/office/drawing/2014/chart" uri="{C3380CC4-5D6E-409C-BE32-E72D297353CC}">
              <c16:uniqueId val="{00000004-F475-4511-BD5B-3FDDF053E33B}"/>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zh-TW"/>
        </a:p>
      </c:txPr>
    </c:title>
    <c:autoTitleDeleted val="0"/>
    <c:plotArea>
      <c:layout/>
      <c:barChart>
        <c:barDir val="col"/>
        <c:grouping val="clustered"/>
        <c:varyColors val="0"/>
        <c:ser>
          <c:idx val="0"/>
          <c:order val="0"/>
          <c:tx>
            <c:strRef>
              <c:f>工作表1!$B$1</c:f>
              <c:strCache>
                <c:ptCount val="1"/>
                <c:pt idx="0">
                  <c:v>受訪者接觸水煙的渠道</c:v>
                </c:pt>
              </c:strCache>
            </c:strRef>
          </c:tx>
          <c:spPr>
            <a:gradFill rotWithShape="1">
              <a:gsLst>
                <a:gs pos="0">
                  <a:schemeClr val="accent1">
                    <a:tint val="98000"/>
                    <a:satMod val="110000"/>
                    <a:lumMod val="104000"/>
                  </a:schemeClr>
                </a:gs>
                <a:gs pos="69000">
                  <a:schemeClr val="accent1">
                    <a:shade val="88000"/>
                    <a:satMod val="130000"/>
                    <a:lumMod val="92000"/>
                  </a:schemeClr>
                </a:gs>
                <a:gs pos="100000">
                  <a:schemeClr val="accent1">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c:spPr>
          <c:invertIfNegative val="0"/>
          <c:cat>
            <c:strRef>
              <c:f>工作表1!$A$2:$A$7</c:f>
              <c:strCache>
                <c:ptCount val="6"/>
                <c:pt idx="0">
                  <c:v>酒吧、夜店及餐廳</c:v>
                </c:pt>
                <c:pt idx="1">
                  <c:v>社交媒體</c:v>
                </c:pt>
                <c:pt idx="2">
                  <c:v>互聯網</c:v>
                </c:pt>
                <c:pt idx="3">
                  <c:v>報章雜誌</c:v>
                </c:pt>
                <c:pt idx="4">
                  <c:v>電視</c:v>
                </c:pt>
                <c:pt idx="5">
                  <c:v>便利店</c:v>
                </c:pt>
              </c:strCache>
            </c:strRef>
          </c:cat>
          <c:val>
            <c:numRef>
              <c:f>工作表1!$B$2:$B$7</c:f>
              <c:numCache>
                <c:formatCode>0%</c:formatCode>
                <c:ptCount val="6"/>
                <c:pt idx="0" formatCode="0.00%">
                  <c:v>0.29099999999999998</c:v>
                </c:pt>
                <c:pt idx="1">
                  <c:v>0.27</c:v>
                </c:pt>
                <c:pt idx="2" formatCode="0.00%">
                  <c:v>0.20899999999999999</c:v>
                </c:pt>
                <c:pt idx="3" formatCode="0.00%">
                  <c:v>9.8000000000000004E-2</c:v>
                </c:pt>
                <c:pt idx="4">
                  <c:v>0.08</c:v>
                </c:pt>
                <c:pt idx="5" formatCode="0.00%">
                  <c:v>7.0999999999999994E-2</c:v>
                </c:pt>
              </c:numCache>
            </c:numRef>
          </c:val>
          <c:extLst>
            <c:ext xmlns:c16="http://schemas.microsoft.com/office/drawing/2014/chart" uri="{C3380CC4-5D6E-409C-BE32-E72D297353CC}">
              <c16:uniqueId val="{00000000-D33B-447D-BFDE-75B4ACE00C04}"/>
            </c:ext>
          </c:extLst>
        </c:ser>
        <c:dLbls>
          <c:showLegendKey val="0"/>
          <c:showVal val="0"/>
          <c:showCatName val="0"/>
          <c:showSerName val="0"/>
          <c:showPercent val="0"/>
          <c:showBubbleSize val="0"/>
        </c:dLbls>
        <c:gapWidth val="100"/>
        <c:overlap val="-24"/>
        <c:axId val="597215384"/>
        <c:axId val="597216368"/>
      </c:barChart>
      <c:catAx>
        <c:axId val="5972153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zh-TW"/>
          </a:p>
        </c:txPr>
        <c:crossAx val="597216368"/>
        <c:crosses val="autoZero"/>
        <c:auto val="1"/>
        <c:lblAlgn val="ctr"/>
        <c:lblOffset val="100"/>
        <c:noMultiLvlLbl val="0"/>
      </c:catAx>
      <c:valAx>
        <c:axId val="59721636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zh-TW"/>
          </a:p>
        </c:txPr>
        <c:crossAx val="597215384"/>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zh-TW"/>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vl1pPr>
          </a:lstStyle>
          <a:p>
            <a:endParaRPr lang="en-US"/>
          </a:p>
        </p:txBody>
      </p:sp>
      <p:sp>
        <p:nvSpPr>
          <p:cNvPr id="3" name="日期版面配置區 2"/>
          <p:cNvSpPr>
            <a:spLocks noGrp="1"/>
          </p:cNvSpPr>
          <p:nvPr>
            <p:ph type="dt" sz="quarter" idx="1"/>
          </p:nvPr>
        </p:nvSpPr>
        <p:spPr>
          <a:xfrm>
            <a:off x="5622798" y="1"/>
            <a:ext cx="4301543" cy="341064"/>
          </a:xfrm>
          <a:prstGeom prst="rect">
            <a:avLst/>
          </a:prstGeom>
        </p:spPr>
        <p:txBody>
          <a:bodyPr vert="horz" lIns="91440" tIns="45720" rIns="91440" bIns="45720" rtlCol="0"/>
          <a:lstStyle>
            <a:lvl1pPr algn="r">
              <a:defRPr sz="1200"/>
            </a:lvl1pPr>
          </a:lstStyle>
          <a:p>
            <a:fld id="{D9D4AE18-E029-40B7-A492-177558BA6233}" type="datetimeFigureOut">
              <a:rPr lang="en-US" smtClean="0"/>
              <a:t>6/5/2023</a:t>
            </a:fld>
            <a:endParaRPr lang="en-US"/>
          </a:p>
        </p:txBody>
      </p:sp>
      <p:sp>
        <p:nvSpPr>
          <p:cNvPr id="4" name="頁尾版面配置區 3"/>
          <p:cNvSpPr>
            <a:spLocks noGrp="1"/>
          </p:cNvSpPr>
          <p:nvPr>
            <p:ph type="ftr" sz="quarter" idx="2"/>
          </p:nvPr>
        </p:nvSpPr>
        <p:spPr>
          <a:xfrm>
            <a:off x="0" y="6456612"/>
            <a:ext cx="4301543" cy="341063"/>
          </a:xfrm>
          <a:prstGeom prst="rect">
            <a:avLst/>
          </a:prstGeom>
        </p:spPr>
        <p:txBody>
          <a:bodyPr vert="horz" lIns="91440" tIns="45720" rIns="91440" bIns="45720" rtlCol="0" anchor="b"/>
          <a:lstStyle>
            <a:lvl1pPr algn="l">
              <a:defRPr sz="1200"/>
            </a:lvl1pPr>
          </a:lstStyle>
          <a:p>
            <a:endParaRPr lang="en-US"/>
          </a:p>
        </p:txBody>
      </p:sp>
      <p:sp>
        <p:nvSpPr>
          <p:cNvPr id="5" name="投影片編號版面配置區 4"/>
          <p:cNvSpPr>
            <a:spLocks noGrp="1"/>
          </p:cNvSpPr>
          <p:nvPr>
            <p:ph type="sldNum" sz="quarter" idx="3"/>
          </p:nvPr>
        </p:nvSpPr>
        <p:spPr>
          <a:xfrm>
            <a:off x="5622798" y="6456612"/>
            <a:ext cx="4301543" cy="341063"/>
          </a:xfrm>
          <a:prstGeom prst="rect">
            <a:avLst/>
          </a:prstGeom>
        </p:spPr>
        <p:txBody>
          <a:bodyPr vert="horz" lIns="91440" tIns="45720" rIns="91440" bIns="45720" rtlCol="0" anchor="b"/>
          <a:lstStyle>
            <a:lvl1pPr algn="r">
              <a:defRPr sz="1200"/>
            </a:lvl1pPr>
          </a:lstStyle>
          <a:p>
            <a:fld id="{22F78D84-2C66-43E3-8614-F263F0218220}" type="slidenum">
              <a:rPr lang="en-US" smtClean="0"/>
              <a:t>‹#›</a:t>
            </a:fld>
            <a:endParaRPr lang="en-US"/>
          </a:p>
        </p:txBody>
      </p:sp>
    </p:spTree>
    <p:extLst>
      <p:ext uri="{BB962C8B-B14F-4D97-AF65-F5344CB8AC3E}">
        <p14:creationId xmlns:p14="http://schemas.microsoft.com/office/powerpoint/2010/main" val="2066025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vl1pPr>
          </a:lstStyle>
          <a:p>
            <a:endParaRPr lang="en-US"/>
          </a:p>
        </p:txBody>
      </p:sp>
      <p:sp>
        <p:nvSpPr>
          <p:cNvPr id="3" name="日期版面配置區 2"/>
          <p:cNvSpPr>
            <a:spLocks noGrp="1"/>
          </p:cNvSpPr>
          <p:nvPr>
            <p:ph type="dt" idx="1"/>
          </p:nvPr>
        </p:nvSpPr>
        <p:spPr>
          <a:xfrm>
            <a:off x="5622798" y="1"/>
            <a:ext cx="4301543" cy="341064"/>
          </a:xfrm>
          <a:prstGeom prst="rect">
            <a:avLst/>
          </a:prstGeom>
        </p:spPr>
        <p:txBody>
          <a:bodyPr vert="horz" lIns="91440" tIns="45720" rIns="91440" bIns="45720" rtlCol="0"/>
          <a:lstStyle>
            <a:lvl1pPr algn="r">
              <a:defRPr sz="1200"/>
            </a:lvl1pPr>
          </a:lstStyle>
          <a:p>
            <a:fld id="{BF73CC22-7BA6-4955-9C60-2E5BB1948153}" type="datetimeFigureOut">
              <a:rPr lang="en-US" smtClean="0"/>
              <a:t>6/5/2023</a:t>
            </a:fld>
            <a:endParaRPr lang="en-US"/>
          </a:p>
        </p:txBody>
      </p:sp>
      <p:sp>
        <p:nvSpPr>
          <p:cNvPr id="4" name="投影片圖像版面配置區 3"/>
          <p:cNvSpPr>
            <a:spLocks noGrp="1" noRot="1" noChangeAspect="1"/>
          </p:cNvSpPr>
          <p:nvPr>
            <p:ph type="sldImg" idx="2"/>
          </p:nvPr>
        </p:nvSpPr>
        <p:spPr>
          <a:xfrm>
            <a:off x="2924175" y="849313"/>
            <a:ext cx="4078288" cy="2293937"/>
          </a:xfrm>
          <a:prstGeom prst="rect">
            <a:avLst/>
          </a:prstGeom>
          <a:noFill/>
          <a:ln w="12700">
            <a:solidFill>
              <a:prstClr val="black"/>
            </a:solidFill>
          </a:ln>
        </p:spPr>
        <p:txBody>
          <a:bodyPr vert="horz" lIns="91440" tIns="45720" rIns="91440" bIns="45720" rtlCol="0" anchor="ctr"/>
          <a:lstStyle/>
          <a:p>
            <a:endParaRPr lang="en-US"/>
          </a:p>
        </p:txBody>
      </p:sp>
      <p:sp>
        <p:nvSpPr>
          <p:cNvPr id="5" name="備忘稿版面配置區 4"/>
          <p:cNvSpPr>
            <a:spLocks noGrp="1"/>
          </p:cNvSpPr>
          <p:nvPr>
            <p:ph type="body" sz="quarter" idx="3"/>
          </p:nvPr>
        </p:nvSpPr>
        <p:spPr>
          <a:xfrm>
            <a:off x="992664" y="3271381"/>
            <a:ext cx="7941310" cy="2676585"/>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6" name="頁尾版面配置區 5"/>
          <p:cNvSpPr>
            <a:spLocks noGrp="1"/>
          </p:cNvSpPr>
          <p:nvPr>
            <p:ph type="ftr" sz="quarter" idx="4"/>
          </p:nvPr>
        </p:nvSpPr>
        <p:spPr>
          <a:xfrm>
            <a:off x="0" y="6456612"/>
            <a:ext cx="4301543" cy="341063"/>
          </a:xfrm>
          <a:prstGeom prst="rect">
            <a:avLst/>
          </a:prstGeom>
        </p:spPr>
        <p:txBody>
          <a:bodyPr vert="horz" lIns="91440" tIns="45720" rIns="91440" bIns="45720" rtlCol="0" anchor="b"/>
          <a:lstStyle>
            <a:lvl1pPr algn="l">
              <a:defRPr sz="1200"/>
            </a:lvl1pPr>
          </a:lstStyle>
          <a:p>
            <a:endParaRPr lang="en-US"/>
          </a:p>
        </p:txBody>
      </p:sp>
      <p:sp>
        <p:nvSpPr>
          <p:cNvPr id="7" name="投影片編號版面配置區 6"/>
          <p:cNvSpPr>
            <a:spLocks noGrp="1"/>
          </p:cNvSpPr>
          <p:nvPr>
            <p:ph type="sldNum" sz="quarter" idx="5"/>
          </p:nvPr>
        </p:nvSpPr>
        <p:spPr>
          <a:xfrm>
            <a:off x="5622798" y="6456612"/>
            <a:ext cx="4301543" cy="341063"/>
          </a:xfrm>
          <a:prstGeom prst="rect">
            <a:avLst/>
          </a:prstGeom>
        </p:spPr>
        <p:txBody>
          <a:bodyPr vert="horz" lIns="91440" tIns="45720" rIns="91440" bIns="45720" rtlCol="0" anchor="b"/>
          <a:lstStyle>
            <a:lvl1pPr algn="r">
              <a:defRPr sz="1200"/>
            </a:lvl1pPr>
          </a:lstStyle>
          <a:p>
            <a:fld id="{0EA6DC54-FD15-4B0F-9965-226451413381}" type="slidenum">
              <a:rPr lang="en-US" smtClean="0"/>
              <a:t>‹#›</a:t>
            </a:fld>
            <a:endParaRPr lang="en-US"/>
          </a:p>
        </p:txBody>
      </p:sp>
    </p:spTree>
    <p:extLst>
      <p:ext uri="{BB962C8B-B14F-4D97-AF65-F5344CB8AC3E}">
        <p14:creationId xmlns:p14="http://schemas.microsoft.com/office/powerpoint/2010/main" val="3256302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教師可以提問形式引導學生思考，例如：</a:t>
            </a:r>
            <a:endParaRPr lang="en-US" altLang="zh-TW" dirty="0" smtClean="0"/>
          </a:p>
          <a:p>
            <a:endParaRPr lang="en-US" dirty="0" smtClean="0"/>
          </a:p>
          <a:p>
            <a:pPr marL="228600" indent="-228600">
              <a:buAutoNum type="arabicPeriod"/>
            </a:pPr>
            <a:r>
              <a:rPr lang="zh-TW" altLang="en-US" dirty="0" smtClean="0"/>
              <a:t>你有聽過水煙嗎？有否在任何類型的媒體上看過有關水煙的資訊？</a:t>
            </a:r>
            <a:endParaRPr lang="en-US" altLang="zh-TW" dirty="0" smtClean="0"/>
          </a:p>
          <a:p>
            <a:pPr marL="228600" indent="-228600">
              <a:buAutoNum type="arabicPeriod"/>
            </a:pPr>
            <a:r>
              <a:rPr lang="zh-TW" altLang="en-US" dirty="0" smtClean="0"/>
              <a:t>相關資訊的報導形式</a:t>
            </a:r>
            <a:r>
              <a:rPr lang="en-US" altLang="zh-TW" dirty="0" smtClean="0"/>
              <a:t>﹝</a:t>
            </a:r>
            <a:r>
              <a:rPr lang="zh-TW" altLang="en-US" dirty="0" smtClean="0"/>
              <a:t>例如文字描述環境裝修、但圖片卻是附上水煙壺</a:t>
            </a:r>
            <a:r>
              <a:rPr lang="en-US" altLang="zh-TW" dirty="0" smtClean="0"/>
              <a:t>﹞</a:t>
            </a:r>
            <a:r>
              <a:rPr lang="zh-TW" altLang="en-US" dirty="0" smtClean="0"/>
              <a:t>，能引起你的注意和好奇心嗎？</a:t>
            </a:r>
            <a:endParaRPr lang="en-US" altLang="zh-TW" dirty="0" smtClean="0"/>
          </a:p>
          <a:p>
            <a:pPr marL="228600" indent="-228600">
              <a:buAutoNum type="arabicPeriod"/>
            </a:pPr>
            <a:r>
              <a:rPr lang="zh-TW" altLang="en-US" dirty="0" smtClean="0"/>
              <a:t>你認為水煙是否對身體有害？為甚麼？</a:t>
            </a:r>
            <a:endParaRPr lang="en-US" altLang="zh-TW" dirty="0" smtClean="0"/>
          </a:p>
          <a:p>
            <a:pPr marL="228600" indent="-228600">
              <a:buAutoNum type="arabicPeriod"/>
            </a:pPr>
            <a:r>
              <a:rPr lang="zh-TW" altLang="en-US" dirty="0" smtClean="0"/>
              <a:t>如果你是阿達，你會應阿明的邀請，嘗試吸食水煙？</a:t>
            </a:r>
            <a:endParaRPr lang="en-US" dirty="0" smtClean="0"/>
          </a:p>
          <a:p>
            <a:endParaRPr lang="en-US" dirty="0"/>
          </a:p>
        </p:txBody>
      </p:sp>
      <p:sp>
        <p:nvSpPr>
          <p:cNvPr id="4" name="投影片編號版面配置區 3"/>
          <p:cNvSpPr>
            <a:spLocks noGrp="1"/>
          </p:cNvSpPr>
          <p:nvPr>
            <p:ph type="sldNum" sz="quarter" idx="10"/>
          </p:nvPr>
        </p:nvSpPr>
        <p:spPr/>
        <p:txBody>
          <a:bodyPr/>
          <a:lstStyle/>
          <a:p>
            <a:fld id="{0EA6DC54-FD15-4B0F-9965-226451413381}" type="slidenum">
              <a:rPr lang="en-US" smtClean="0"/>
              <a:t>5</a:t>
            </a:fld>
            <a:endParaRPr lang="en-US"/>
          </a:p>
        </p:txBody>
      </p:sp>
    </p:spTree>
    <p:extLst>
      <p:ext uri="{BB962C8B-B14F-4D97-AF65-F5344CB8AC3E}">
        <p14:creationId xmlns:p14="http://schemas.microsoft.com/office/powerpoint/2010/main" val="2967825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10"/>
          </p:nvPr>
        </p:nvSpPr>
        <p:spPr/>
        <p:txBody>
          <a:bodyPr/>
          <a:lstStyle/>
          <a:p>
            <a:fld id="{0EA6DC54-FD15-4B0F-9965-226451413381}" type="slidenum">
              <a:rPr lang="en-US" smtClean="0"/>
              <a:t>18</a:t>
            </a:fld>
            <a:endParaRPr lang="en-US"/>
          </a:p>
        </p:txBody>
      </p:sp>
    </p:spTree>
    <p:extLst>
      <p:ext uri="{BB962C8B-B14F-4D97-AF65-F5344CB8AC3E}">
        <p14:creationId xmlns:p14="http://schemas.microsoft.com/office/powerpoint/2010/main" val="3176144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教師可藉此數據，讓學生明白許多時候會在日常日活的不同渠道，如娛樂及餐飲場所的宣傳、社交媒體及互聯網上，不知不覺接收「水煙無害」、「水煙是潮流指標」等不實訊息，提醒學生小心提防。</a:t>
            </a:r>
            <a:endParaRPr lang="en-US" dirty="0"/>
          </a:p>
        </p:txBody>
      </p:sp>
      <p:sp>
        <p:nvSpPr>
          <p:cNvPr id="4" name="投影片編號版面配置區 3"/>
          <p:cNvSpPr>
            <a:spLocks noGrp="1"/>
          </p:cNvSpPr>
          <p:nvPr>
            <p:ph type="sldNum" sz="quarter" idx="10"/>
          </p:nvPr>
        </p:nvSpPr>
        <p:spPr/>
        <p:txBody>
          <a:bodyPr/>
          <a:lstStyle/>
          <a:p>
            <a:fld id="{0EA6DC54-FD15-4B0F-9965-226451413381}" type="slidenum">
              <a:rPr lang="en-US" smtClean="0"/>
              <a:t>19</a:t>
            </a:fld>
            <a:endParaRPr lang="en-US"/>
          </a:p>
        </p:txBody>
      </p:sp>
    </p:spTree>
    <p:extLst>
      <p:ext uri="{BB962C8B-B14F-4D97-AF65-F5344CB8AC3E}">
        <p14:creationId xmlns:p14="http://schemas.microsoft.com/office/powerpoint/2010/main" val="1105863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教師可引導學生思考吸食傳統香煙所患上的疾病</a:t>
            </a:r>
            <a:endParaRPr lang="en-US" dirty="0"/>
          </a:p>
        </p:txBody>
      </p:sp>
      <p:sp>
        <p:nvSpPr>
          <p:cNvPr id="4" name="投影片編號版面配置區 3"/>
          <p:cNvSpPr>
            <a:spLocks noGrp="1"/>
          </p:cNvSpPr>
          <p:nvPr>
            <p:ph type="sldNum" sz="quarter" idx="10"/>
          </p:nvPr>
        </p:nvSpPr>
        <p:spPr/>
        <p:txBody>
          <a:bodyPr/>
          <a:lstStyle/>
          <a:p>
            <a:fld id="{0EA6DC54-FD15-4B0F-9965-226451413381}" type="slidenum">
              <a:rPr lang="en-US" smtClean="0"/>
              <a:t>21</a:t>
            </a:fld>
            <a:endParaRPr lang="en-US"/>
          </a:p>
        </p:txBody>
      </p:sp>
    </p:spTree>
    <p:extLst>
      <p:ext uri="{BB962C8B-B14F-4D97-AF65-F5344CB8AC3E}">
        <p14:creationId xmlns:p14="http://schemas.microsoft.com/office/powerpoint/2010/main" val="1409115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10"/>
          </p:nvPr>
        </p:nvSpPr>
        <p:spPr/>
        <p:txBody>
          <a:bodyPr/>
          <a:lstStyle/>
          <a:p>
            <a:fld id="{0EA6DC54-FD15-4B0F-9965-226451413381}" type="slidenum">
              <a:rPr lang="en-US" smtClean="0"/>
              <a:t>23</a:t>
            </a:fld>
            <a:endParaRPr lang="en-US"/>
          </a:p>
        </p:txBody>
      </p:sp>
    </p:spTree>
    <p:extLst>
      <p:ext uri="{BB962C8B-B14F-4D97-AF65-F5344CB8AC3E}">
        <p14:creationId xmlns:p14="http://schemas.microsoft.com/office/powerpoint/2010/main" val="3581413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教師引導學生判別該提供水煙予客人吸食的餐廳並非與朋友約會相聚的理想地點，並指導學生思考在上述情況下，明確地表示拒絕。</a:t>
            </a:r>
            <a:endParaRPr lang="en-US" dirty="0"/>
          </a:p>
        </p:txBody>
      </p:sp>
      <p:sp>
        <p:nvSpPr>
          <p:cNvPr id="4" name="投影片編號版面配置區 3"/>
          <p:cNvSpPr>
            <a:spLocks noGrp="1"/>
          </p:cNvSpPr>
          <p:nvPr>
            <p:ph type="sldNum" sz="quarter" idx="10"/>
          </p:nvPr>
        </p:nvSpPr>
        <p:spPr/>
        <p:txBody>
          <a:bodyPr/>
          <a:lstStyle/>
          <a:p>
            <a:fld id="{0EA6DC54-FD15-4B0F-9965-226451413381}" type="slidenum">
              <a:rPr lang="en-US" smtClean="0"/>
              <a:t>24</a:t>
            </a:fld>
            <a:endParaRPr lang="en-US"/>
          </a:p>
        </p:txBody>
      </p:sp>
    </p:spTree>
    <p:extLst>
      <p:ext uri="{BB962C8B-B14F-4D97-AF65-F5344CB8AC3E}">
        <p14:creationId xmlns:p14="http://schemas.microsoft.com/office/powerpoint/2010/main" val="898332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討論後，教師可按學生所提出的抗煙方法，作整理及總結，亦可向學生提供「抗煙錦囊」。</a:t>
            </a:r>
            <a:endParaRPr lang="zh-HK" altLang="en-US" dirty="0"/>
          </a:p>
        </p:txBody>
      </p:sp>
      <p:sp>
        <p:nvSpPr>
          <p:cNvPr id="4" name="投影片編號版面配置區 3"/>
          <p:cNvSpPr>
            <a:spLocks noGrp="1"/>
          </p:cNvSpPr>
          <p:nvPr>
            <p:ph type="sldNum" sz="quarter" idx="5"/>
          </p:nvPr>
        </p:nvSpPr>
        <p:spPr/>
        <p:txBody>
          <a:bodyPr/>
          <a:lstStyle/>
          <a:p>
            <a:fld id="{0EA6DC54-FD15-4B0F-9965-226451413381}" type="slidenum">
              <a:rPr lang="en-US" smtClean="0"/>
              <a:t>25</a:t>
            </a:fld>
            <a:endParaRPr lang="en-US"/>
          </a:p>
        </p:txBody>
      </p:sp>
    </p:spTree>
    <p:extLst>
      <p:ext uri="{BB962C8B-B14F-4D97-AF65-F5344CB8AC3E}">
        <p14:creationId xmlns:p14="http://schemas.microsoft.com/office/powerpoint/2010/main" val="3318200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2924175" y="849313"/>
            <a:ext cx="4078288" cy="2293937"/>
          </a:xfrm>
        </p:spPr>
      </p:sp>
      <p:sp>
        <p:nvSpPr>
          <p:cNvPr id="3" name="備忘稿版面配置區 2"/>
          <p:cNvSpPr>
            <a:spLocks noGrp="1"/>
          </p:cNvSpPr>
          <p:nvPr>
            <p:ph type="body" idx="1"/>
          </p:nvPr>
        </p:nvSpPr>
        <p:spPr/>
        <p:txBody>
          <a:bodyPr/>
          <a:lstStyle/>
          <a:p>
            <a:r>
              <a:rPr lang="zh-HK" altLang="zh-HK" sz="1200" kern="1200" dirty="0">
                <a:solidFill>
                  <a:schemeClr val="tx1"/>
                </a:solidFill>
                <a:effectLst/>
                <a:latin typeface="+mn-lt"/>
                <a:ea typeface="+mn-ea"/>
                <a:cs typeface="+mn-cs"/>
              </a:rPr>
              <a:t>教</a:t>
            </a:r>
            <a:r>
              <a:rPr lang="zh-TW" altLang="zh-HK" sz="1200" kern="1200" dirty="0">
                <a:solidFill>
                  <a:schemeClr val="tx1"/>
                </a:solidFill>
                <a:effectLst/>
                <a:latin typeface="+mn-lt"/>
                <a:ea typeface="+mn-ea"/>
                <a:cs typeface="+mn-cs"/>
              </a:rPr>
              <a:t>師</a:t>
            </a:r>
            <a:r>
              <a:rPr lang="zh-HK" altLang="zh-HK" sz="1200" kern="1200" dirty="0">
                <a:solidFill>
                  <a:schemeClr val="tx1"/>
                </a:solidFill>
                <a:effectLst/>
                <a:latin typeface="+mn-lt"/>
                <a:ea typeface="+mn-ea"/>
                <a:cs typeface="+mn-cs"/>
              </a:rPr>
              <a:t>向學生展</a:t>
            </a:r>
            <a:r>
              <a:rPr lang="zh-TW" altLang="zh-HK" sz="1200" kern="1200" dirty="0">
                <a:solidFill>
                  <a:schemeClr val="tx1"/>
                </a:solidFill>
                <a:effectLst/>
                <a:latin typeface="+mn-lt"/>
                <a:ea typeface="+mn-ea"/>
                <a:cs typeface="+mn-cs"/>
              </a:rPr>
              <a:t>示</a:t>
            </a:r>
            <a:r>
              <a:rPr lang="zh-TW" altLang="en-US" sz="1200" kern="1200" dirty="0">
                <a:solidFill>
                  <a:schemeClr val="tx1"/>
                </a:solidFill>
                <a:effectLst/>
                <a:latin typeface="+mn-lt"/>
                <a:ea typeface="+mn-ea"/>
                <a:cs typeface="+mn-cs"/>
              </a:rPr>
              <a:t>水</a:t>
            </a:r>
            <a:r>
              <a:rPr lang="zh-HK" altLang="zh-HK" sz="1200" kern="1200" dirty="0">
                <a:solidFill>
                  <a:schemeClr val="tx1"/>
                </a:solidFill>
                <a:effectLst/>
                <a:latin typeface="+mn-lt"/>
                <a:ea typeface="+mn-ea"/>
                <a:cs typeface="+mn-cs"/>
              </a:rPr>
              <a:t>煙的圖片</a:t>
            </a:r>
            <a:r>
              <a:rPr lang="zh-TW" altLang="zh-HK" sz="1200" kern="1200" dirty="0">
                <a:solidFill>
                  <a:schemeClr val="tx1"/>
                </a:solidFill>
                <a:effectLst/>
                <a:latin typeface="+mn-lt"/>
                <a:ea typeface="+mn-ea"/>
                <a:cs typeface="+mn-cs"/>
              </a:rPr>
              <a:t>，</a:t>
            </a:r>
            <a:r>
              <a:rPr lang="zh-HK" altLang="zh-HK" sz="1200" kern="1200" dirty="0">
                <a:solidFill>
                  <a:schemeClr val="tx1"/>
                </a:solidFill>
                <a:effectLst/>
                <a:latin typeface="+mn-lt"/>
                <a:ea typeface="+mn-ea"/>
                <a:cs typeface="+mn-cs"/>
              </a:rPr>
              <a:t>學生分組進</a:t>
            </a:r>
            <a:r>
              <a:rPr lang="zh-TW" altLang="zh-HK" sz="1200" kern="1200" dirty="0">
                <a:solidFill>
                  <a:schemeClr val="tx1"/>
                </a:solidFill>
                <a:effectLst/>
                <a:latin typeface="+mn-lt"/>
                <a:ea typeface="+mn-ea"/>
                <a:cs typeface="+mn-cs"/>
              </a:rPr>
              <a:t>行</a:t>
            </a:r>
            <a:r>
              <a:rPr lang="zh-HK" altLang="zh-HK" sz="1200" kern="1200" dirty="0">
                <a:solidFill>
                  <a:schemeClr val="tx1"/>
                </a:solidFill>
                <a:effectLst/>
                <a:latin typeface="+mn-lt"/>
                <a:ea typeface="+mn-ea"/>
                <a:cs typeface="+mn-cs"/>
              </a:rPr>
              <a:t>小組討</a:t>
            </a:r>
            <a:r>
              <a:rPr lang="zh-TW" altLang="zh-HK" sz="1200" kern="1200" dirty="0">
                <a:solidFill>
                  <a:schemeClr val="tx1"/>
                </a:solidFill>
                <a:effectLst/>
                <a:latin typeface="+mn-lt"/>
                <a:ea typeface="+mn-ea"/>
                <a:cs typeface="+mn-cs"/>
              </a:rPr>
              <a:t>論</a:t>
            </a:r>
            <a:r>
              <a:rPr lang="zh-HK" altLang="zh-HK" sz="1200" kern="1200" dirty="0">
                <a:solidFill>
                  <a:schemeClr val="tx1"/>
                </a:solidFill>
                <a:effectLst/>
                <a:latin typeface="+mn-lt"/>
                <a:ea typeface="+mn-ea"/>
                <a:cs typeface="+mn-cs"/>
              </a:rPr>
              <a:t>。</a:t>
            </a:r>
            <a:endParaRPr lang="en-US" altLang="zh-HK"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C7663E45-6D40-492B-97EF-F3B27C078FB5}" type="slidenum">
              <a:rPr lang="zh-HK" altLang="en-US" smtClean="0"/>
              <a:t>6</a:t>
            </a:fld>
            <a:endParaRPr lang="zh-HK" altLang="en-US"/>
          </a:p>
        </p:txBody>
      </p:sp>
    </p:spTree>
    <p:extLst>
      <p:ext uri="{BB962C8B-B14F-4D97-AF65-F5344CB8AC3E}">
        <p14:creationId xmlns:p14="http://schemas.microsoft.com/office/powerpoint/2010/main" val="1320678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10"/>
          </p:nvPr>
        </p:nvSpPr>
        <p:spPr/>
        <p:txBody>
          <a:bodyPr/>
          <a:lstStyle/>
          <a:p>
            <a:fld id="{0EA6DC54-FD15-4B0F-9965-226451413381}" type="slidenum">
              <a:rPr lang="en-US" smtClean="0"/>
              <a:t>10</a:t>
            </a:fld>
            <a:endParaRPr lang="en-US"/>
          </a:p>
        </p:txBody>
      </p:sp>
    </p:spTree>
    <p:extLst>
      <p:ext uri="{BB962C8B-B14F-4D97-AF65-F5344CB8AC3E}">
        <p14:creationId xmlns:p14="http://schemas.microsoft.com/office/powerpoint/2010/main" val="2085172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水煙煙斗的主要部份為煙碗</a:t>
            </a:r>
            <a:r>
              <a:rPr lang="zh-TW" altLang="en-US" dirty="0" smtClean="0"/>
              <a:t>、</a:t>
            </a:r>
            <a:r>
              <a:rPr lang="zh-HK" altLang="en-US" b="0" i="0" dirty="0" smtClean="0">
                <a:solidFill>
                  <a:srgbClr val="333333"/>
                </a:solidFill>
                <a:effectLst/>
                <a:latin typeface="arial" panose="020B0604020202020204" pitchFamily="34" charset="0"/>
              </a:rPr>
              <a:t>煙盤</a:t>
            </a:r>
            <a:r>
              <a:rPr lang="zh-TW" altLang="en-US" dirty="0" smtClean="0"/>
              <a:t>及</a:t>
            </a:r>
            <a:r>
              <a:rPr lang="zh-TW" altLang="en-US" dirty="0"/>
              <a:t>喉管，通常以煤炭等助燃物燃燒加熱煙草，連接單一軟喉管或多條軟喉管抽吸煙草煙霧</a:t>
            </a:r>
            <a:r>
              <a:rPr lang="zh-TW" altLang="en-US" dirty="0" smtClean="0"/>
              <a:t>。</a:t>
            </a:r>
            <a:endParaRPr lang="en-US" altLang="zh-TW"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smtClean="0"/>
              <a:t>水煙</a:t>
            </a:r>
            <a:r>
              <a:rPr lang="zh-TW" altLang="en-US" dirty="0"/>
              <a:t>所產生的煙霧在通過水後仍含有大量有毒化合物，包括焦油、一氧化碳、重金屬和致癌化合物。</a:t>
            </a:r>
            <a:endParaRPr lang="en-US" dirty="0"/>
          </a:p>
        </p:txBody>
      </p:sp>
      <p:sp>
        <p:nvSpPr>
          <p:cNvPr id="4" name="投影片編號版面配置區 3"/>
          <p:cNvSpPr>
            <a:spLocks noGrp="1"/>
          </p:cNvSpPr>
          <p:nvPr>
            <p:ph type="sldNum" sz="quarter" idx="10"/>
          </p:nvPr>
        </p:nvSpPr>
        <p:spPr/>
        <p:txBody>
          <a:bodyPr/>
          <a:lstStyle/>
          <a:p>
            <a:fld id="{0EA6DC54-FD15-4B0F-9965-226451413381}" type="slidenum">
              <a:rPr lang="en-US" smtClean="0"/>
              <a:t>11</a:t>
            </a:fld>
            <a:endParaRPr lang="en-US"/>
          </a:p>
        </p:txBody>
      </p:sp>
    </p:spTree>
    <p:extLst>
      <p:ext uri="{BB962C8B-B14F-4D97-AF65-F5344CB8AC3E}">
        <p14:creationId xmlns:p14="http://schemas.microsoft.com/office/powerpoint/2010/main" val="4257987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sz="1200" kern="1200" dirty="0">
                <a:solidFill>
                  <a:schemeClr val="tx1"/>
                </a:solidFill>
                <a:effectLst/>
                <a:latin typeface="+mn-lt"/>
                <a:ea typeface="+mn-ea"/>
                <a:cs typeface="+mn-cs"/>
              </a:rPr>
              <a:t>提供水煙的商</a:t>
            </a:r>
            <a:r>
              <a:rPr lang="zh-TW" altLang="en-US" sz="1200" kern="1200" dirty="0" smtClean="0">
                <a:solidFill>
                  <a:schemeClr val="tx1"/>
                </a:solidFill>
                <a:effectLst/>
                <a:latin typeface="+mn-lt"/>
                <a:ea typeface="+mn-ea"/>
                <a:cs typeface="+mn-cs"/>
              </a:rPr>
              <a:t>戶利用青年人</a:t>
            </a:r>
            <a:r>
              <a:rPr lang="zh-TW" altLang="en-US" sz="1200" kern="1200" dirty="0">
                <a:solidFill>
                  <a:schemeClr val="tx1"/>
                </a:solidFill>
                <a:effectLst/>
                <a:latin typeface="+mn-lt"/>
                <a:ea typeface="+mn-ea"/>
                <a:cs typeface="+mn-cs"/>
              </a:rPr>
              <a:t>好奇和貪新鮮的</a:t>
            </a:r>
            <a:r>
              <a:rPr lang="zh-TW" altLang="en-US" sz="1200" kern="1200" dirty="0" smtClean="0">
                <a:solidFill>
                  <a:schemeClr val="tx1"/>
                </a:solidFill>
                <a:effectLst/>
                <a:latin typeface="+mn-lt"/>
                <a:ea typeface="+mn-ea"/>
                <a:cs typeface="+mn-cs"/>
              </a:rPr>
              <a:t>心態，提供不同口味的水煙，如水果、汽水、朱古力口味等，吸引他們吸食</a:t>
            </a:r>
            <a:endParaRPr lang="zh-TW" alt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kern="1200" dirty="0">
                <a:solidFill>
                  <a:schemeClr val="tx1"/>
                </a:solidFill>
                <a:effectLst/>
                <a:latin typeface="+mn-lt"/>
                <a:ea typeface="+mn-ea"/>
                <a:cs typeface="+mn-cs"/>
              </a:rPr>
              <a:t>提供水煙的商戶經常以多種味道，並配以「不會上癮」、「非為吸煙者而設計」等字眼誤導</a:t>
            </a:r>
            <a:r>
              <a:rPr lang="zh-TW" altLang="en-US" sz="1200" kern="1200" dirty="0" smtClean="0">
                <a:solidFill>
                  <a:schemeClr val="tx1"/>
                </a:solidFill>
                <a:effectLst/>
                <a:latin typeface="+mn-lt"/>
                <a:ea typeface="+mn-ea"/>
                <a:cs typeface="+mn-cs"/>
              </a:rPr>
              <a:t>消費者，令青年人誤信水煙較傳統香煙更健康及時尚</a:t>
            </a:r>
            <a:endParaRPr lang="zh-HK" altLang="en-US" dirty="0"/>
          </a:p>
        </p:txBody>
      </p:sp>
      <p:sp>
        <p:nvSpPr>
          <p:cNvPr id="4" name="投影片編號版面配置區 3"/>
          <p:cNvSpPr>
            <a:spLocks noGrp="1"/>
          </p:cNvSpPr>
          <p:nvPr>
            <p:ph type="sldNum" sz="quarter" idx="5"/>
          </p:nvPr>
        </p:nvSpPr>
        <p:spPr/>
        <p:txBody>
          <a:bodyPr/>
          <a:lstStyle/>
          <a:p>
            <a:fld id="{0EA6DC54-FD15-4B0F-9965-226451413381}" type="slidenum">
              <a:rPr lang="en-US" smtClean="0"/>
              <a:t>12</a:t>
            </a:fld>
            <a:endParaRPr lang="en-US"/>
          </a:p>
        </p:txBody>
      </p:sp>
    </p:spTree>
    <p:extLst>
      <p:ext uri="{BB962C8B-B14F-4D97-AF65-F5344CB8AC3E}">
        <p14:creationId xmlns:p14="http://schemas.microsoft.com/office/powerpoint/2010/main" val="4004681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教師提問：</a:t>
            </a:r>
            <a:endParaRPr lang="en-US" altLang="zh-TW" dirty="0"/>
          </a:p>
          <a:p>
            <a:pPr marL="228600" indent="-228600">
              <a:buAutoNum type="arabicPeriod"/>
            </a:pPr>
            <a:r>
              <a:rPr lang="zh-TW" altLang="en-US" dirty="0"/>
              <a:t>同學有否曾經認為水煙與傳統香煙不一樣，而有意嘗試？</a:t>
            </a:r>
            <a:endParaRPr lang="en-US" altLang="zh-TW" dirty="0"/>
          </a:p>
          <a:p>
            <a:pPr marL="228600" indent="-228600">
              <a:buAutoNum type="arabicPeriod"/>
            </a:pPr>
            <a:r>
              <a:rPr lang="zh-TW" altLang="en-US" dirty="0"/>
              <a:t>如果知道水煙對身體造成的傷害不比傳統香煙少，仍會有想嘗試的衝動嗎？</a:t>
            </a:r>
            <a:endParaRPr lang="en-US" altLang="zh-TW" dirty="0"/>
          </a:p>
          <a:p>
            <a:endParaRPr lang="en-US" dirty="0"/>
          </a:p>
        </p:txBody>
      </p:sp>
      <p:sp>
        <p:nvSpPr>
          <p:cNvPr id="4" name="投影片編號版面配置區 3"/>
          <p:cNvSpPr>
            <a:spLocks noGrp="1"/>
          </p:cNvSpPr>
          <p:nvPr>
            <p:ph type="sldNum" sz="quarter" idx="10"/>
          </p:nvPr>
        </p:nvSpPr>
        <p:spPr/>
        <p:txBody>
          <a:bodyPr/>
          <a:lstStyle/>
          <a:p>
            <a:fld id="{0EA6DC54-FD15-4B0F-9965-226451413381}" type="slidenum">
              <a:rPr lang="en-US" smtClean="0"/>
              <a:t>13</a:t>
            </a:fld>
            <a:endParaRPr lang="en-US"/>
          </a:p>
        </p:txBody>
      </p:sp>
    </p:spTree>
    <p:extLst>
      <p:ext uri="{BB962C8B-B14F-4D97-AF65-F5344CB8AC3E}">
        <p14:creationId xmlns:p14="http://schemas.microsoft.com/office/powerpoint/2010/main" val="663428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在現今資訊發達的社會，學生能於常用的社交平台、網上討論區及報章雜誌上輕易接觸到各類資訊，但需要學會辨別資訊的真偽，並辨識不良的資訊。</a:t>
            </a:r>
            <a:endParaRPr lang="en-US" altLang="zh-TW" dirty="0" smtClean="0"/>
          </a:p>
          <a:p>
            <a:endParaRPr lang="en-US" altLang="zh-TW" dirty="0" smtClean="0"/>
          </a:p>
          <a:p>
            <a:r>
              <a:rPr lang="zh-TW" altLang="en-US" dirty="0" smtClean="0"/>
              <a:t>教師可參考以下「真假資訊要認清小貼士」海報作引導。</a:t>
            </a:r>
            <a:endParaRPr lang="en-US" altLang="zh-TW" dirty="0" smtClean="0"/>
          </a:p>
          <a:p>
            <a:r>
              <a:rPr lang="en-US" dirty="0" smtClean="0"/>
              <a:t>https://www.edb.gov.hk/attachment/tc/edu-system/primary-secondary/applicable-to-primary-secondary/it-in-edu/Information-Literacy/Smart_Tips_for_Spotting_Fake_News_chi_poster.pdf</a:t>
            </a:r>
            <a:endParaRPr lang="en-US" dirty="0"/>
          </a:p>
        </p:txBody>
      </p:sp>
      <p:sp>
        <p:nvSpPr>
          <p:cNvPr id="4" name="投影片編號版面配置區 3"/>
          <p:cNvSpPr>
            <a:spLocks noGrp="1"/>
          </p:cNvSpPr>
          <p:nvPr>
            <p:ph type="sldNum" sz="quarter" idx="10"/>
          </p:nvPr>
        </p:nvSpPr>
        <p:spPr/>
        <p:txBody>
          <a:bodyPr/>
          <a:lstStyle/>
          <a:p>
            <a:fld id="{0EA6DC54-FD15-4B0F-9965-226451413381}" type="slidenum">
              <a:rPr lang="en-US" smtClean="0"/>
              <a:t>15</a:t>
            </a:fld>
            <a:endParaRPr lang="en-US"/>
          </a:p>
        </p:txBody>
      </p:sp>
    </p:spTree>
    <p:extLst>
      <p:ext uri="{BB962C8B-B14F-4D97-AF65-F5344CB8AC3E}">
        <p14:creationId xmlns:p14="http://schemas.microsoft.com/office/powerpoint/2010/main" val="1828060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教師可藉此部分與同學重溫全球</a:t>
            </a:r>
            <a:r>
              <a:rPr lang="en-US" altLang="zh-TW" dirty="0"/>
              <a:t>/</a:t>
            </a:r>
            <a:r>
              <a:rPr lang="zh-TW" altLang="en-US" dirty="0"/>
              <a:t>香港對抗</a:t>
            </a:r>
            <a:r>
              <a:rPr lang="en-US" altLang="zh-TW" dirty="0"/>
              <a:t>2019</a:t>
            </a:r>
            <a:r>
              <a:rPr lang="zh-TW" altLang="en-US" dirty="0"/>
              <a:t>冠狀病毒病帶來的衛生風險與危機，延伸至公共衛生對我們的重要性，並帶出關愛別人、同理心、重視群眾福祉、作為世界公民的承擔精神、責任感等</a:t>
            </a:r>
            <a:r>
              <a:rPr lang="zh-TW" altLang="en-US" dirty="0" smtClean="0"/>
              <a:t>正確價值觀。</a:t>
            </a:r>
            <a:endParaRPr lang="en-US" altLang="zh-TW" dirty="0" smtClean="0"/>
          </a:p>
          <a:p>
            <a:endParaRPr lang="en-US" altLang="zh-TW"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dirty="0" smtClean="0"/>
              <a:t>提供水煙的場所，客人往往一邊聊天一邊吸水煙，煙霧瀰漫，空氣混濁</a:t>
            </a:r>
            <a:endParaRPr lang="en-US" altLang="zh-TW" sz="12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dirty="0" smtClean="0"/>
              <a:t>甚至因氣氛熱鬧，會出現多人共同使用一個水煙壺，使用他人吸食過的濾咀，出現病毒交叉感染</a:t>
            </a:r>
            <a:endParaRPr lang="en-US" altLang="zh-TW" sz="12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dirty="0" smtClean="0"/>
              <a:t>受反吸煙條例規管，水煙必須在戶外場所吸食，地舖難找空曠地方，不少水煙店就租用工廠大廈，逃避當局執法，甚至牽涉其他罪行，例如賭博、毒品等</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smtClean="0"/>
          </a:p>
          <a:p>
            <a:pPr marL="171450" indent="-171450">
              <a:buFont typeface="Arial" panose="020B0604020202020204" pitchFamily="34" charset="0"/>
              <a:buChar char="•"/>
            </a:pPr>
            <a:endParaRPr lang="en-US" altLang="zh-TW" dirty="0"/>
          </a:p>
        </p:txBody>
      </p:sp>
      <p:sp>
        <p:nvSpPr>
          <p:cNvPr id="4" name="投影片編號版面配置區 3"/>
          <p:cNvSpPr>
            <a:spLocks noGrp="1"/>
          </p:cNvSpPr>
          <p:nvPr>
            <p:ph type="sldNum" sz="quarter" idx="10"/>
          </p:nvPr>
        </p:nvSpPr>
        <p:spPr/>
        <p:txBody>
          <a:bodyPr/>
          <a:lstStyle/>
          <a:p>
            <a:fld id="{0EA6DC54-FD15-4B0F-9965-226451413381}" type="slidenum">
              <a:rPr lang="en-US" smtClean="0"/>
              <a:t>16</a:t>
            </a:fld>
            <a:endParaRPr lang="en-US"/>
          </a:p>
        </p:txBody>
      </p:sp>
    </p:spTree>
    <p:extLst>
      <p:ext uri="{BB962C8B-B14F-4D97-AF65-F5344CB8AC3E}">
        <p14:creationId xmlns:p14="http://schemas.microsoft.com/office/powerpoint/2010/main" val="1501549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10"/>
          </p:nvPr>
        </p:nvSpPr>
        <p:spPr/>
        <p:txBody>
          <a:bodyPr/>
          <a:lstStyle/>
          <a:p>
            <a:fld id="{0EA6DC54-FD15-4B0F-9965-226451413381}" type="slidenum">
              <a:rPr lang="en-US" smtClean="0"/>
              <a:t>17</a:t>
            </a:fld>
            <a:endParaRPr lang="en-US"/>
          </a:p>
        </p:txBody>
      </p:sp>
    </p:spTree>
    <p:extLst>
      <p:ext uri="{BB962C8B-B14F-4D97-AF65-F5344CB8AC3E}">
        <p14:creationId xmlns:p14="http://schemas.microsoft.com/office/powerpoint/2010/main" val="1243544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zh-TW" altLang="en-US"/>
              <a:t>按一下以編輯母片標題樣式</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C898B7FF-A75A-4E30-92B9-515AFFD858A1}" type="datetimeFigureOut">
              <a:rPr lang="en-US" smtClean="0"/>
              <a:t>6/5/2023</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F6FD7ACD-AF39-4D78-9136-045C511A4EBB}"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90704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C898B7FF-A75A-4E30-92B9-515AFFD858A1}"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FD7ACD-AF39-4D78-9136-045C511A4EBB}"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80263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C898B7FF-A75A-4E30-92B9-515AFFD858A1}"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FD7ACD-AF39-4D78-9136-045C511A4EBB}"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53078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ncho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C898B7FF-A75A-4E30-92B9-515AFFD858A1}"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FD7ACD-AF39-4D78-9136-045C511A4EBB}"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06837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zh-TW" altLang="en-US"/>
              <a:t>按一下以編輯母片標題樣式</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C898B7FF-A75A-4E30-92B9-515AFFD858A1}"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FD7ACD-AF39-4D78-9136-045C511A4EBB}"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69908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C898B7FF-A75A-4E30-92B9-515AFFD858A1}" type="datetimeFigureOut">
              <a:rPr lang="en-US" smtClean="0"/>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FD7ACD-AF39-4D78-9136-045C511A4EBB}"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61563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1447191" y="2824269"/>
            <a:ext cx="4645152" cy="264445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6412362" y="2821491"/>
            <a:ext cx="4645152" cy="2637371"/>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C898B7FF-A75A-4E30-92B9-515AFFD858A1}" type="datetimeFigureOut">
              <a:rPr lang="en-US" smtClean="0"/>
              <a:t>6/5/2023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FD7ACD-AF39-4D78-9136-045C511A4EBB}"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430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C898B7FF-A75A-4E30-92B9-515AFFD858A1}" type="datetimeFigureOut">
              <a:rPr lang="en-US" smtClean="0"/>
              <a:t>6/5/2023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FD7ACD-AF39-4D78-9136-045C511A4EBB}"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78557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98B7FF-A75A-4E30-92B9-515AFFD858A1}" type="datetimeFigureOut">
              <a:rPr lang="en-US" smtClean="0"/>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FD7ACD-AF39-4D78-9136-045C511A4EBB}" type="slidenum">
              <a:rPr lang="en-US" smtClean="0"/>
              <a:t>‹#›</a:t>
            </a:fld>
            <a:endParaRPr lang="en-US"/>
          </a:p>
        </p:txBody>
      </p:sp>
    </p:spTree>
    <p:extLst>
      <p:ext uri="{BB962C8B-B14F-4D97-AF65-F5344CB8AC3E}">
        <p14:creationId xmlns:p14="http://schemas.microsoft.com/office/powerpoint/2010/main" val="3347510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zh-TW" altLang="en-US"/>
              <a:t>按一下以編輯母片標題樣式</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C898B7FF-A75A-4E30-92B9-515AFFD858A1}" type="datetimeFigureOut">
              <a:rPr lang="en-US" smtClean="0"/>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FD7ACD-AF39-4D78-9136-045C511A4EBB}"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54327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C898B7FF-A75A-4E30-92B9-515AFFD858A1}" type="datetimeFigureOut">
              <a:rPr lang="en-US" smtClean="0"/>
              <a:t>6/5/2023</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F6FD7ACD-AF39-4D78-9136-045C511A4EBB}"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07877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C898B7FF-A75A-4E30-92B9-515AFFD858A1}" type="datetimeFigureOut">
              <a:rPr lang="en-US" smtClean="0"/>
              <a:t>6/5/2023</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F6FD7ACD-AF39-4D78-9136-045C511A4EBB}"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816348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hyperlink" Target="https://fb.watch/c4OjFM8aaz/"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taco.gov.hk/t/tc_chi/downloads/files/waterpipe_leaflet_new.pdf" TargetMode="External"/><Relationship Id="rId2" Type="http://schemas.openxmlformats.org/officeDocument/2006/relationships/hyperlink" Target="https://www.cosh.org.hk/index.php?lang=tc"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notesSlide" Target="../notesSlides/notesSlide1.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jpe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a:bodyPr>
          <a:lstStyle/>
          <a:p>
            <a:r>
              <a:rPr lang="zh-TW" altLang="en-US" b="1" dirty="0">
                <a:latin typeface="微軟正黑體" panose="020B0604030504040204" pitchFamily="34" charset="-120"/>
                <a:ea typeface="微軟正黑體" panose="020B0604030504040204" pitchFamily="34" charset="-120"/>
              </a:rPr>
              <a:t>生活</a:t>
            </a:r>
            <a:r>
              <a:rPr lang="zh-TW" altLang="en-US" b="1" dirty="0" smtClean="0">
                <a:latin typeface="微軟正黑體" panose="020B0604030504040204" pitchFamily="34" charset="-120"/>
                <a:ea typeface="微軟正黑體" panose="020B0604030504040204" pitchFamily="34" charset="-120"/>
              </a:rPr>
              <a:t>事件事例：</a:t>
            </a:r>
            <a:r>
              <a:rPr lang="en-US" altLang="zh-HK" b="1" dirty="0">
                <a:latin typeface="微軟正黑體" panose="020B0604030504040204" pitchFamily="34" charset="-120"/>
                <a:ea typeface="微軟正黑體" panose="020B0604030504040204" pitchFamily="34" charset="-120"/>
              </a:rPr>
              <a:t/>
            </a:r>
            <a:br>
              <a:rPr lang="en-US" altLang="zh-HK" b="1" dirty="0">
                <a:latin typeface="微軟正黑體" panose="020B0604030504040204" pitchFamily="34" charset="-120"/>
                <a:ea typeface="微軟正黑體" panose="020B0604030504040204" pitchFamily="34" charset="-120"/>
              </a:rPr>
            </a:br>
            <a:r>
              <a:rPr lang="zh-TW" altLang="en-US" b="1" dirty="0">
                <a:latin typeface="微軟正黑體" panose="020B0604030504040204" pitchFamily="34" charset="-120"/>
                <a:ea typeface="微軟正黑體" panose="020B0604030504040204" pitchFamily="34" charset="-120"/>
              </a:rPr>
              <a:t>「水煙無害？」</a:t>
            </a:r>
            <a:endParaRPr lang="en-US" dirty="0"/>
          </a:p>
        </p:txBody>
      </p:sp>
      <p:sp>
        <p:nvSpPr>
          <p:cNvPr id="3" name="副標題 2"/>
          <p:cNvSpPr>
            <a:spLocks noGrp="1"/>
          </p:cNvSpPr>
          <p:nvPr>
            <p:ph type="subTitle" idx="1"/>
          </p:nvPr>
        </p:nvSpPr>
        <p:spPr/>
        <p:txBody>
          <a:bodyPr>
            <a:noAutofit/>
          </a:bodyPr>
          <a:lstStyle/>
          <a:p>
            <a:r>
              <a:rPr lang="en-US" altLang="zh-TW" b="1" dirty="0">
                <a:solidFill>
                  <a:schemeClr val="tx1"/>
                </a:solidFill>
                <a:latin typeface="微軟正黑體" panose="020B0604030504040204" pitchFamily="34" charset="-120"/>
                <a:ea typeface="微軟正黑體" panose="020B0604030504040204" pitchFamily="34" charset="-120"/>
              </a:rPr>
              <a:t/>
            </a:r>
            <a:br>
              <a:rPr lang="en-US" altLang="zh-TW" b="1" dirty="0">
                <a:solidFill>
                  <a:schemeClr val="tx1"/>
                </a:solidFill>
                <a:latin typeface="微軟正黑體" panose="020B0604030504040204" pitchFamily="34" charset="-120"/>
                <a:ea typeface="微軟正黑體" panose="020B0604030504040204" pitchFamily="34" charset="-120"/>
              </a:rPr>
            </a:br>
            <a:r>
              <a:rPr lang="zh-TW" altLang="en-US" sz="1600" b="1" dirty="0">
                <a:latin typeface="微軟正黑體" panose="020B0604030504040204" pitchFamily="34" charset="-120"/>
                <a:ea typeface="微軟正黑體" panose="020B0604030504040204" pitchFamily="34" charset="-120"/>
              </a:rPr>
              <a:t>價值觀</a:t>
            </a:r>
            <a:r>
              <a:rPr lang="zh-TW" altLang="en-US" sz="1600" b="1" dirty="0" smtClean="0">
                <a:latin typeface="微軟正黑體" panose="020B0604030504040204" pitchFamily="34" charset="-120"/>
                <a:ea typeface="微軟正黑體" panose="020B0604030504040204" pitchFamily="34" charset="-120"/>
              </a:rPr>
              <a:t>教育（健康</a:t>
            </a:r>
            <a:r>
              <a:rPr lang="zh-TW" altLang="en-US" sz="1600" b="1" dirty="0">
                <a:latin typeface="微軟正黑體" panose="020B0604030504040204" pitchFamily="34" charset="-120"/>
                <a:ea typeface="微軟正黑體" panose="020B0604030504040204" pitchFamily="34" charset="-120"/>
              </a:rPr>
              <a:t>生活</a:t>
            </a:r>
            <a:r>
              <a:rPr lang="zh-TW" altLang="en-US" sz="1600" b="1" dirty="0" smtClean="0">
                <a:latin typeface="微軟正黑體" panose="020B0604030504040204" pitchFamily="34" charset="-120"/>
                <a:ea typeface="微軟正黑體" panose="020B0604030504040204" pitchFamily="34" charset="-120"/>
              </a:rPr>
              <a:t>教育）</a:t>
            </a:r>
            <a:r>
              <a:rPr lang="en-US" altLang="zh-TW" sz="1600" b="1" dirty="0">
                <a:latin typeface="微軟正黑體" panose="020B0604030504040204" pitchFamily="34" charset="-120"/>
                <a:ea typeface="微軟正黑體" panose="020B0604030504040204" pitchFamily="34" charset="-120"/>
              </a:rPr>
              <a:t/>
            </a:r>
            <a:br>
              <a:rPr lang="en-US" altLang="zh-TW" sz="1600" b="1" dirty="0">
                <a:latin typeface="微軟正黑體" panose="020B0604030504040204" pitchFamily="34" charset="-120"/>
                <a:ea typeface="微軟正黑體" panose="020B0604030504040204" pitchFamily="34" charset="-120"/>
              </a:rPr>
            </a:br>
            <a:r>
              <a:rPr lang="zh-TW" altLang="en-US" sz="1600" b="1" dirty="0">
                <a:latin typeface="微軟正黑體" panose="020B0604030504040204" pitchFamily="34" charset="-120"/>
                <a:ea typeface="微軟正黑體" panose="020B0604030504040204" pitchFamily="34" charset="-120"/>
              </a:rPr>
              <a:t>教育局德育、公民及國民教育</a:t>
            </a:r>
            <a:r>
              <a:rPr lang="zh-TW" altLang="en-US" sz="1600" b="1" dirty="0" smtClean="0">
                <a:latin typeface="微軟正黑體" panose="020B0604030504040204" pitchFamily="34" charset="-120"/>
                <a:ea typeface="微軟正黑體" panose="020B0604030504040204" pitchFamily="34" charset="-120"/>
              </a:rPr>
              <a:t>組</a:t>
            </a:r>
            <a:r>
              <a:rPr lang="en-US" altLang="zh-TW" sz="1600" b="1" dirty="0" smtClean="0">
                <a:latin typeface="微軟正黑體" panose="020B0604030504040204" pitchFamily="34" charset="-120"/>
                <a:ea typeface="微軟正黑體" panose="020B0604030504040204" pitchFamily="34" charset="-120"/>
              </a:rPr>
              <a:t>1</a:t>
            </a:r>
            <a:r>
              <a:rPr lang="zh-TW" altLang="en-US" sz="1600" b="1" dirty="0" smtClean="0">
                <a:latin typeface="微軟正黑體" panose="020B0604030504040204" pitchFamily="34" charset="-120"/>
                <a:ea typeface="微軟正黑體" panose="020B0604030504040204" pitchFamily="34" charset="-120"/>
              </a:rPr>
              <a:t>製作</a:t>
            </a:r>
            <a:r>
              <a:rPr lang="en-US" altLang="zh-TW" sz="1600" b="1" dirty="0">
                <a:latin typeface="微軟正黑體" panose="020B0604030504040204" pitchFamily="34" charset="-120"/>
                <a:ea typeface="微軟正黑體" panose="020B0604030504040204" pitchFamily="34" charset="-120"/>
              </a:rPr>
              <a:t/>
            </a:r>
            <a:br>
              <a:rPr lang="en-US" altLang="zh-TW" sz="1600" b="1" dirty="0">
                <a:latin typeface="微軟正黑體" panose="020B0604030504040204" pitchFamily="34" charset="-120"/>
                <a:ea typeface="微軟正黑體" panose="020B0604030504040204" pitchFamily="34" charset="-120"/>
              </a:rPr>
            </a:br>
            <a:r>
              <a:rPr lang="en-US" altLang="zh-TW" sz="1600" b="1" dirty="0" smtClean="0">
                <a:latin typeface="微軟正黑體" panose="020B0604030504040204" pitchFamily="34" charset="-120"/>
                <a:ea typeface="微軟正黑體" panose="020B0604030504040204" pitchFamily="34" charset="-120"/>
              </a:rPr>
              <a:t>2023</a:t>
            </a:r>
            <a:r>
              <a:rPr lang="zh-TW" altLang="en-US" sz="1600" b="1" dirty="0" smtClean="0">
                <a:latin typeface="微軟正黑體" panose="020B0604030504040204" pitchFamily="34" charset="-120"/>
                <a:ea typeface="微軟正黑體" panose="020B0604030504040204" pitchFamily="34" charset="-120"/>
              </a:rPr>
              <a:t>年</a:t>
            </a:r>
            <a:r>
              <a:rPr lang="en-US" altLang="zh-TW" sz="1600" b="1" dirty="0" smtClean="0">
                <a:latin typeface="微軟正黑體" panose="020B0604030504040204" pitchFamily="34" charset="-120"/>
                <a:ea typeface="微軟正黑體" panose="020B0604030504040204" pitchFamily="34" charset="-120"/>
              </a:rPr>
              <a:t>2</a:t>
            </a:r>
            <a:r>
              <a:rPr lang="zh-TW" altLang="en-US" sz="1600" b="1" dirty="0" smtClean="0">
                <a:latin typeface="微軟正黑體" panose="020B0604030504040204" pitchFamily="34" charset="-120"/>
                <a:ea typeface="微軟正黑體" panose="020B0604030504040204" pitchFamily="34" charset="-120"/>
              </a:rPr>
              <a:t>月</a:t>
            </a:r>
            <a:endParaRPr lang="en-US" sz="1600" dirty="0"/>
          </a:p>
        </p:txBody>
      </p:sp>
    </p:spTree>
    <p:extLst>
      <p:ext uri="{BB962C8B-B14F-4D97-AF65-F5344CB8AC3E}">
        <p14:creationId xmlns:p14="http://schemas.microsoft.com/office/powerpoint/2010/main" val="19896204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水煙真相大解構</a:t>
            </a:r>
            <a:endParaRPr lang="en-US" dirty="0"/>
          </a:p>
        </p:txBody>
      </p:sp>
      <p:sp>
        <p:nvSpPr>
          <p:cNvPr id="3" name="內容版面配置區 2"/>
          <p:cNvSpPr>
            <a:spLocks noGrp="1"/>
          </p:cNvSpPr>
          <p:nvPr>
            <p:ph idx="1"/>
          </p:nvPr>
        </p:nvSpPr>
        <p:spPr/>
        <p:txBody>
          <a:bodyPr>
            <a:normAutofit/>
          </a:bodyPr>
          <a:lstStyle/>
          <a:p>
            <a:r>
              <a:rPr lang="zh-TW" altLang="en-US" sz="2400" dirty="0"/>
              <a:t>甚麼是「水煙」？</a:t>
            </a:r>
            <a:endParaRPr lang="en-US" altLang="zh-TW" sz="2400" dirty="0"/>
          </a:p>
          <a:p>
            <a:r>
              <a:rPr lang="zh-TW" altLang="en-US" sz="2400" dirty="0" smtClean="0"/>
              <a:t>水煙（</a:t>
            </a:r>
            <a:r>
              <a:rPr lang="en-US" altLang="zh-TW" sz="2400" dirty="0" err="1" smtClean="0"/>
              <a:t>Waterpipe</a:t>
            </a:r>
            <a:r>
              <a:rPr lang="en-US" altLang="zh-TW" sz="2400" dirty="0" smtClean="0"/>
              <a:t> Tobacco</a:t>
            </a:r>
            <a:r>
              <a:rPr lang="zh-TW" altLang="en-US" sz="2400" dirty="0" smtClean="0"/>
              <a:t>，亦</a:t>
            </a:r>
            <a:r>
              <a:rPr lang="zh-TW" altLang="en-US" sz="2400" dirty="0"/>
              <a:t>稱為</a:t>
            </a:r>
            <a:r>
              <a:rPr lang="en-US" altLang="zh-TW" sz="2400" dirty="0"/>
              <a:t>hookah</a:t>
            </a:r>
            <a:r>
              <a:rPr lang="zh-TW" altLang="en-US" sz="2400" dirty="0"/>
              <a:t>或</a:t>
            </a:r>
            <a:r>
              <a:rPr lang="en-US" altLang="zh-TW" sz="2400" dirty="0" smtClean="0"/>
              <a:t>shisha</a:t>
            </a:r>
            <a:r>
              <a:rPr lang="zh-TW" altLang="en-US" sz="2400" dirty="0" smtClean="0"/>
              <a:t>），</a:t>
            </a:r>
            <a:r>
              <a:rPr lang="zh-TW" altLang="en-US" sz="2400" dirty="0"/>
              <a:t>源自中東地區，是一種吸食煙草的工具，原理是用煤炭加熱煙草，釋出煙草煙霧之後，吸食者再連接單一軟管或多條軟管抽吸煙草煙霧。</a:t>
            </a:r>
          </a:p>
        </p:txBody>
      </p:sp>
      <p:pic>
        <p:nvPicPr>
          <p:cNvPr id="5" name="圖片 4">
            <a:extLst>
              <a:ext uri="{FF2B5EF4-FFF2-40B4-BE49-F238E27FC236}">
                <a16:creationId xmlns:a16="http://schemas.microsoft.com/office/drawing/2014/main" id="{F757FE06-1563-44E7-B7E2-767902ED6450}"/>
              </a:ext>
            </a:extLst>
          </p:cNvPr>
          <p:cNvPicPr>
            <a:picLocks noChangeAspect="1"/>
          </p:cNvPicPr>
          <p:nvPr/>
        </p:nvPicPr>
        <p:blipFill>
          <a:blip r:embed="rId3"/>
          <a:stretch>
            <a:fillRect/>
          </a:stretch>
        </p:blipFill>
        <p:spPr>
          <a:xfrm>
            <a:off x="3851560" y="4072281"/>
            <a:ext cx="1928178" cy="1916935"/>
          </a:xfrm>
          <a:prstGeom prst="rect">
            <a:avLst/>
          </a:prstGeom>
        </p:spPr>
      </p:pic>
      <p:pic>
        <p:nvPicPr>
          <p:cNvPr id="7" name="圖片 6">
            <a:extLst>
              <a:ext uri="{FF2B5EF4-FFF2-40B4-BE49-F238E27FC236}">
                <a16:creationId xmlns:a16="http://schemas.microsoft.com/office/drawing/2014/main" id="{ACD47FB6-A182-4DE2-9D10-7499956E812A}"/>
              </a:ext>
            </a:extLst>
          </p:cNvPr>
          <p:cNvPicPr>
            <a:picLocks noChangeAspect="1"/>
          </p:cNvPicPr>
          <p:nvPr/>
        </p:nvPicPr>
        <p:blipFill>
          <a:blip r:embed="rId4"/>
          <a:stretch>
            <a:fillRect/>
          </a:stretch>
        </p:blipFill>
        <p:spPr>
          <a:xfrm>
            <a:off x="6759946" y="4072281"/>
            <a:ext cx="3314700" cy="1981200"/>
          </a:xfrm>
          <a:prstGeom prst="rect">
            <a:avLst/>
          </a:prstGeom>
        </p:spPr>
      </p:pic>
      <p:sp>
        <p:nvSpPr>
          <p:cNvPr id="9" name="文字方塊 8">
            <a:extLst>
              <a:ext uri="{FF2B5EF4-FFF2-40B4-BE49-F238E27FC236}">
                <a16:creationId xmlns:a16="http://schemas.microsoft.com/office/drawing/2014/main" id="{824EAE28-0A2C-4A25-A297-6AA5D14265CD}"/>
              </a:ext>
            </a:extLst>
          </p:cNvPr>
          <p:cNvSpPr txBox="1"/>
          <p:nvPr/>
        </p:nvSpPr>
        <p:spPr>
          <a:xfrm>
            <a:off x="8648055" y="6253745"/>
            <a:ext cx="3483936" cy="261610"/>
          </a:xfrm>
          <a:prstGeom prst="rect">
            <a:avLst/>
          </a:prstGeom>
          <a:noFill/>
        </p:spPr>
        <p:txBody>
          <a:bodyPr wrap="square" rtlCol="0">
            <a:spAutoFit/>
          </a:bodyPr>
          <a:lstStyle/>
          <a:p>
            <a:r>
              <a:rPr lang="zh-TW" altLang="en-US" sz="1100" dirty="0">
                <a:solidFill>
                  <a:schemeClr val="bg1"/>
                </a:solidFill>
              </a:rPr>
              <a:t>圖片來源：香港警務處 </a:t>
            </a:r>
            <a:r>
              <a:rPr lang="en-US" altLang="zh-TW" sz="1100" dirty="0">
                <a:solidFill>
                  <a:schemeClr val="bg1"/>
                </a:solidFill>
              </a:rPr>
              <a:t>- </a:t>
            </a:r>
            <a:r>
              <a:rPr lang="zh-TW" altLang="en-US" sz="1100" dirty="0">
                <a:solidFill>
                  <a:schemeClr val="bg1"/>
                </a:solidFill>
              </a:rPr>
              <a:t>給家長及老師的禁毒資訊</a:t>
            </a:r>
            <a:endParaRPr lang="en-US" sz="1100" dirty="0">
              <a:solidFill>
                <a:schemeClr val="bg1"/>
              </a:solidFill>
            </a:endParaRPr>
          </a:p>
        </p:txBody>
      </p:sp>
    </p:spTree>
    <p:extLst>
      <p:ext uri="{BB962C8B-B14F-4D97-AF65-F5344CB8AC3E}">
        <p14:creationId xmlns:p14="http://schemas.microsoft.com/office/powerpoint/2010/main" val="37243160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水煙真相大解構</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6975" y="2015732"/>
            <a:ext cx="4866662" cy="4164258"/>
          </a:xfrm>
          <a:prstGeom prst="rect">
            <a:avLst/>
          </a:prstGeom>
        </p:spPr>
      </p:pic>
      <p:sp>
        <p:nvSpPr>
          <p:cNvPr id="5" name="文字方塊 4">
            <a:extLst>
              <a:ext uri="{FF2B5EF4-FFF2-40B4-BE49-F238E27FC236}">
                <a16:creationId xmlns:a16="http://schemas.microsoft.com/office/drawing/2014/main" id="{0F73ABDE-5D9C-4BEB-95ED-304FA9AD704A}"/>
              </a:ext>
            </a:extLst>
          </p:cNvPr>
          <p:cNvSpPr txBox="1"/>
          <p:nvPr/>
        </p:nvSpPr>
        <p:spPr>
          <a:xfrm>
            <a:off x="4324066" y="2094510"/>
            <a:ext cx="698310" cy="369332"/>
          </a:xfrm>
          <a:prstGeom prst="rect">
            <a:avLst/>
          </a:prstGeom>
          <a:noFill/>
        </p:spPr>
        <p:txBody>
          <a:bodyPr wrap="square">
            <a:spAutoFit/>
          </a:bodyPr>
          <a:lstStyle/>
          <a:p>
            <a:r>
              <a:rPr lang="zh-HK" altLang="en-US" b="0" i="0" dirty="0">
                <a:solidFill>
                  <a:srgbClr val="333333"/>
                </a:solidFill>
                <a:effectLst/>
                <a:latin typeface="arial" panose="020B0604020202020204" pitchFamily="34" charset="0"/>
              </a:rPr>
              <a:t>煙碗</a:t>
            </a:r>
            <a:endParaRPr lang="zh-HK" altLang="en-US" dirty="0"/>
          </a:p>
        </p:txBody>
      </p:sp>
      <p:sp>
        <p:nvSpPr>
          <p:cNvPr id="7" name="文字方塊 6">
            <a:extLst>
              <a:ext uri="{FF2B5EF4-FFF2-40B4-BE49-F238E27FC236}">
                <a16:creationId xmlns:a16="http://schemas.microsoft.com/office/drawing/2014/main" id="{BBEABFA0-BAA7-49B1-9192-5A5F9B8D2435}"/>
              </a:ext>
            </a:extLst>
          </p:cNvPr>
          <p:cNvSpPr txBox="1"/>
          <p:nvPr/>
        </p:nvSpPr>
        <p:spPr>
          <a:xfrm>
            <a:off x="7217392" y="2399310"/>
            <a:ext cx="666465" cy="369332"/>
          </a:xfrm>
          <a:prstGeom prst="rect">
            <a:avLst/>
          </a:prstGeom>
          <a:noFill/>
        </p:spPr>
        <p:txBody>
          <a:bodyPr wrap="square">
            <a:spAutoFit/>
          </a:bodyPr>
          <a:lstStyle/>
          <a:p>
            <a:r>
              <a:rPr lang="zh-HK" altLang="en-US" b="0" i="0" dirty="0">
                <a:solidFill>
                  <a:srgbClr val="333333"/>
                </a:solidFill>
                <a:effectLst/>
                <a:latin typeface="arial" panose="020B0604020202020204" pitchFamily="34" charset="0"/>
              </a:rPr>
              <a:t>煙盤</a:t>
            </a:r>
            <a:endParaRPr lang="zh-HK" altLang="en-US" dirty="0"/>
          </a:p>
        </p:txBody>
      </p:sp>
      <p:sp>
        <p:nvSpPr>
          <p:cNvPr id="10" name="文字方塊 9">
            <a:extLst>
              <a:ext uri="{FF2B5EF4-FFF2-40B4-BE49-F238E27FC236}">
                <a16:creationId xmlns:a16="http://schemas.microsoft.com/office/drawing/2014/main" id="{6FDCAE8D-3C3A-4EFD-A3C4-979B3400CEB7}"/>
              </a:ext>
            </a:extLst>
          </p:cNvPr>
          <p:cNvSpPr txBox="1"/>
          <p:nvPr/>
        </p:nvSpPr>
        <p:spPr>
          <a:xfrm>
            <a:off x="7110485" y="2851961"/>
            <a:ext cx="666465" cy="369332"/>
          </a:xfrm>
          <a:prstGeom prst="rect">
            <a:avLst/>
          </a:prstGeom>
          <a:noFill/>
        </p:spPr>
        <p:txBody>
          <a:bodyPr wrap="square">
            <a:spAutoFit/>
          </a:bodyPr>
          <a:lstStyle/>
          <a:p>
            <a:r>
              <a:rPr lang="zh-TW" altLang="en-US" b="0" i="0" dirty="0">
                <a:solidFill>
                  <a:srgbClr val="333333"/>
                </a:solidFill>
                <a:effectLst/>
                <a:latin typeface="arial" panose="020B0604020202020204" pitchFamily="34" charset="0"/>
              </a:rPr>
              <a:t>壺身</a:t>
            </a:r>
            <a:endParaRPr lang="zh-HK" altLang="en-US" dirty="0"/>
          </a:p>
        </p:txBody>
      </p:sp>
      <p:sp>
        <p:nvSpPr>
          <p:cNvPr id="11" name="文字方塊 10">
            <a:extLst>
              <a:ext uri="{FF2B5EF4-FFF2-40B4-BE49-F238E27FC236}">
                <a16:creationId xmlns:a16="http://schemas.microsoft.com/office/drawing/2014/main" id="{4E8495AB-9015-40EA-B8BC-214DE5FE296A}"/>
              </a:ext>
            </a:extLst>
          </p:cNvPr>
          <p:cNvSpPr txBox="1"/>
          <p:nvPr/>
        </p:nvSpPr>
        <p:spPr>
          <a:xfrm>
            <a:off x="7443717" y="3420205"/>
            <a:ext cx="917811" cy="369332"/>
          </a:xfrm>
          <a:prstGeom prst="rect">
            <a:avLst/>
          </a:prstGeom>
          <a:noFill/>
        </p:spPr>
        <p:txBody>
          <a:bodyPr wrap="square">
            <a:spAutoFit/>
          </a:bodyPr>
          <a:lstStyle/>
          <a:p>
            <a:r>
              <a:rPr lang="zh-TW" altLang="en-US" b="0" i="0" dirty="0">
                <a:solidFill>
                  <a:srgbClr val="333333"/>
                </a:solidFill>
                <a:effectLst/>
                <a:latin typeface="arial" panose="020B0604020202020204" pitchFamily="34" charset="0"/>
              </a:rPr>
              <a:t>出氣閥</a:t>
            </a:r>
            <a:endParaRPr lang="zh-HK" altLang="en-US" dirty="0"/>
          </a:p>
        </p:txBody>
      </p:sp>
      <p:sp>
        <p:nvSpPr>
          <p:cNvPr id="13" name="文字方塊 12">
            <a:extLst>
              <a:ext uri="{FF2B5EF4-FFF2-40B4-BE49-F238E27FC236}">
                <a16:creationId xmlns:a16="http://schemas.microsoft.com/office/drawing/2014/main" id="{7BF9FE80-8A00-4F31-8EE9-6A01616A6C06}"/>
              </a:ext>
            </a:extLst>
          </p:cNvPr>
          <p:cNvSpPr txBox="1"/>
          <p:nvPr/>
        </p:nvSpPr>
        <p:spPr>
          <a:xfrm>
            <a:off x="3900985" y="5174354"/>
            <a:ext cx="693761" cy="369332"/>
          </a:xfrm>
          <a:prstGeom prst="rect">
            <a:avLst/>
          </a:prstGeom>
          <a:noFill/>
        </p:spPr>
        <p:txBody>
          <a:bodyPr wrap="square">
            <a:spAutoFit/>
          </a:bodyPr>
          <a:lstStyle/>
          <a:p>
            <a:r>
              <a:rPr lang="zh-HK" altLang="en-US" b="0" i="0" dirty="0">
                <a:solidFill>
                  <a:srgbClr val="333333"/>
                </a:solidFill>
                <a:effectLst/>
                <a:latin typeface="arial" panose="020B0604020202020204" pitchFamily="34" charset="0"/>
              </a:rPr>
              <a:t>煙管</a:t>
            </a:r>
            <a:endParaRPr lang="zh-HK" altLang="en-US" dirty="0"/>
          </a:p>
        </p:txBody>
      </p:sp>
      <p:sp>
        <p:nvSpPr>
          <p:cNvPr id="15" name="文字方塊 14">
            <a:extLst>
              <a:ext uri="{FF2B5EF4-FFF2-40B4-BE49-F238E27FC236}">
                <a16:creationId xmlns:a16="http://schemas.microsoft.com/office/drawing/2014/main" id="{429DD136-AD6D-4879-9BAB-609943763B91}"/>
              </a:ext>
            </a:extLst>
          </p:cNvPr>
          <p:cNvSpPr txBox="1"/>
          <p:nvPr/>
        </p:nvSpPr>
        <p:spPr>
          <a:xfrm>
            <a:off x="7443717" y="4824678"/>
            <a:ext cx="675564" cy="369332"/>
          </a:xfrm>
          <a:prstGeom prst="rect">
            <a:avLst/>
          </a:prstGeom>
          <a:noFill/>
        </p:spPr>
        <p:txBody>
          <a:bodyPr wrap="square">
            <a:spAutoFit/>
          </a:bodyPr>
          <a:lstStyle/>
          <a:p>
            <a:r>
              <a:rPr lang="zh-HK" altLang="en-US" b="0" i="0" dirty="0">
                <a:solidFill>
                  <a:srgbClr val="333333"/>
                </a:solidFill>
                <a:effectLst/>
                <a:latin typeface="arial" panose="020B0604020202020204" pitchFamily="34" charset="0"/>
              </a:rPr>
              <a:t>煙瓶</a:t>
            </a:r>
            <a:endParaRPr lang="zh-HK" altLang="en-US" dirty="0"/>
          </a:p>
        </p:txBody>
      </p:sp>
      <p:sp>
        <p:nvSpPr>
          <p:cNvPr id="17" name="文字方塊 16">
            <a:extLst>
              <a:ext uri="{FF2B5EF4-FFF2-40B4-BE49-F238E27FC236}">
                <a16:creationId xmlns:a16="http://schemas.microsoft.com/office/drawing/2014/main" id="{469B18EE-BCD1-4B1C-8ACB-30AFAEEE4FCB}"/>
              </a:ext>
            </a:extLst>
          </p:cNvPr>
          <p:cNvSpPr txBox="1"/>
          <p:nvPr/>
        </p:nvSpPr>
        <p:spPr>
          <a:xfrm>
            <a:off x="3441511" y="3342496"/>
            <a:ext cx="1189629" cy="369332"/>
          </a:xfrm>
          <a:prstGeom prst="rect">
            <a:avLst/>
          </a:prstGeom>
          <a:noFill/>
        </p:spPr>
        <p:txBody>
          <a:bodyPr wrap="square">
            <a:spAutoFit/>
          </a:bodyPr>
          <a:lstStyle/>
          <a:p>
            <a:r>
              <a:rPr lang="zh-TW" altLang="en-US" dirty="0">
                <a:solidFill>
                  <a:srgbClr val="333333"/>
                </a:solidFill>
                <a:latin typeface="arial" panose="020B0604020202020204" pitchFamily="34" charset="0"/>
              </a:rPr>
              <a:t>密封墊圈</a:t>
            </a:r>
            <a:endParaRPr lang="zh-HK" altLang="en-US" dirty="0"/>
          </a:p>
        </p:txBody>
      </p:sp>
      <p:sp>
        <p:nvSpPr>
          <p:cNvPr id="19" name="文字方塊 18">
            <a:extLst>
              <a:ext uri="{FF2B5EF4-FFF2-40B4-BE49-F238E27FC236}">
                <a16:creationId xmlns:a16="http://schemas.microsoft.com/office/drawing/2014/main" id="{820EC9C5-3A60-487B-964A-EB2A1B916B45}"/>
              </a:ext>
            </a:extLst>
          </p:cNvPr>
          <p:cNvSpPr txBox="1"/>
          <p:nvPr/>
        </p:nvSpPr>
        <p:spPr>
          <a:xfrm>
            <a:off x="3483592" y="4761243"/>
            <a:ext cx="1189629" cy="369332"/>
          </a:xfrm>
          <a:prstGeom prst="rect">
            <a:avLst/>
          </a:prstGeom>
          <a:noFill/>
        </p:spPr>
        <p:txBody>
          <a:bodyPr wrap="square">
            <a:spAutoFit/>
          </a:bodyPr>
          <a:lstStyle/>
          <a:p>
            <a:r>
              <a:rPr lang="zh-TW" altLang="en-US" b="0" i="0" dirty="0">
                <a:solidFill>
                  <a:srgbClr val="333333"/>
                </a:solidFill>
                <a:effectLst/>
                <a:latin typeface="arial" panose="020B0604020202020204" pitchFamily="34" charset="0"/>
              </a:rPr>
              <a:t>下管套件</a:t>
            </a:r>
            <a:endParaRPr lang="zh-HK" altLang="en-US" dirty="0"/>
          </a:p>
        </p:txBody>
      </p:sp>
    </p:spTree>
    <p:extLst>
      <p:ext uri="{BB962C8B-B14F-4D97-AF65-F5344CB8AC3E}">
        <p14:creationId xmlns:p14="http://schemas.microsoft.com/office/powerpoint/2010/main" val="8831232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水煙陷阱</a:t>
            </a:r>
            <a:endParaRPr lang="en-US" dirty="0"/>
          </a:p>
        </p:txBody>
      </p:sp>
      <p:sp>
        <p:nvSpPr>
          <p:cNvPr id="3" name="內容版面配置區 2"/>
          <p:cNvSpPr>
            <a:spLocks noGrp="1"/>
          </p:cNvSpPr>
          <p:nvPr>
            <p:ph idx="1"/>
          </p:nvPr>
        </p:nvSpPr>
        <p:spPr/>
        <p:txBody>
          <a:bodyPr>
            <a:normAutofit/>
          </a:bodyPr>
          <a:lstStyle/>
          <a:p>
            <a:r>
              <a:rPr lang="zh-TW" altLang="en-US" sz="3200" dirty="0"/>
              <a:t>除煙草外</a:t>
            </a:r>
            <a:r>
              <a:rPr lang="zh-TW" altLang="en-US" sz="3200" dirty="0" smtClean="0"/>
              <a:t>，煙草製造商常</a:t>
            </a:r>
            <a:r>
              <a:rPr lang="zh-TW" altLang="en-US" sz="3200" b="1" dirty="0" smtClean="0">
                <a:solidFill>
                  <a:schemeClr val="accent3">
                    <a:lumMod val="75000"/>
                  </a:schemeClr>
                </a:solidFill>
              </a:rPr>
              <a:t>加入</a:t>
            </a:r>
            <a:r>
              <a:rPr lang="zh-TW" altLang="en-US" sz="3200" b="1" dirty="0">
                <a:solidFill>
                  <a:schemeClr val="accent3">
                    <a:lumMod val="75000"/>
                  </a:schemeClr>
                </a:solidFill>
              </a:rPr>
              <a:t>香料或其他口味</a:t>
            </a:r>
            <a:r>
              <a:rPr lang="zh-TW" altLang="en-US" sz="3200" dirty="0"/>
              <a:t>，因此</a:t>
            </a:r>
            <a:r>
              <a:rPr lang="zh-TW" altLang="en-US" sz="3200" dirty="0" smtClean="0"/>
              <a:t>特別容易吸引</a:t>
            </a:r>
            <a:r>
              <a:rPr lang="zh-TW" altLang="en-US" sz="3200" dirty="0"/>
              <a:t>青少年和不吸煙人士使用。</a:t>
            </a:r>
          </a:p>
          <a:p>
            <a:r>
              <a:rPr lang="zh-TW" altLang="en-US" sz="3200" b="1" dirty="0">
                <a:solidFill>
                  <a:schemeClr val="accent3">
                    <a:lumMod val="75000"/>
                  </a:schemeClr>
                </a:solidFill>
              </a:rPr>
              <a:t>水煙壺的設計花巧華麗</a:t>
            </a:r>
            <a:r>
              <a:rPr lang="zh-TW" altLang="en-US" sz="3200" dirty="0"/>
              <a:t>，意圖淡化其對健康的禍害。</a:t>
            </a:r>
            <a:endParaRPr lang="en-US" sz="3200" dirty="0"/>
          </a:p>
          <a:p>
            <a:endParaRPr lang="en-US" sz="32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6041" y="4088717"/>
            <a:ext cx="7853464" cy="2007471"/>
          </a:xfrm>
          <a:prstGeom prst="rect">
            <a:avLst/>
          </a:prstGeom>
        </p:spPr>
      </p:pic>
    </p:spTree>
    <p:extLst>
      <p:ext uri="{BB962C8B-B14F-4D97-AF65-F5344CB8AC3E}">
        <p14:creationId xmlns:p14="http://schemas.microsoft.com/office/powerpoint/2010/main" val="2415609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水煙陷阱</a:t>
            </a:r>
            <a:endParaRPr lang="en-US" dirty="0"/>
          </a:p>
        </p:txBody>
      </p:sp>
      <p:sp>
        <p:nvSpPr>
          <p:cNvPr id="3" name="內容版面配置區 2"/>
          <p:cNvSpPr>
            <a:spLocks noGrp="1"/>
          </p:cNvSpPr>
          <p:nvPr>
            <p:ph idx="1"/>
          </p:nvPr>
        </p:nvSpPr>
        <p:spPr/>
        <p:txBody>
          <a:bodyPr>
            <a:normAutofit/>
          </a:bodyPr>
          <a:lstStyle/>
          <a:p>
            <a:r>
              <a:rPr lang="zh-TW" altLang="en-US" sz="2800" dirty="0"/>
              <a:t>水煙廠商與傳媒</a:t>
            </a:r>
            <a:r>
              <a:rPr lang="zh-TW" altLang="en-US" sz="2800" b="1" dirty="0">
                <a:solidFill>
                  <a:schemeClr val="accent3">
                    <a:lumMod val="75000"/>
                  </a:schemeClr>
                </a:solidFill>
              </a:rPr>
              <a:t>隱藏</a:t>
            </a:r>
            <a:r>
              <a:rPr lang="zh-TW" altLang="en-US" sz="2800" dirty="0"/>
              <a:t>水煙帶來的健康風險</a:t>
            </a:r>
            <a:endParaRPr lang="en-US" altLang="zh-TW" sz="2800" dirty="0"/>
          </a:p>
          <a:p>
            <a:r>
              <a:rPr lang="zh-TW" altLang="en-US" sz="2800" dirty="0"/>
              <a:t>水煙</a:t>
            </a:r>
            <a:r>
              <a:rPr lang="zh-TW" altLang="en-US" sz="2800" dirty="0" smtClean="0"/>
              <a:t>廠商、商舖甚至</a:t>
            </a:r>
            <a:r>
              <a:rPr lang="zh-TW" altLang="en-US" sz="2800" dirty="0"/>
              <a:t>社會將水煙</a:t>
            </a:r>
            <a:r>
              <a:rPr lang="zh-TW" altLang="en-US" sz="2800" b="1" dirty="0">
                <a:solidFill>
                  <a:schemeClr val="accent3">
                    <a:lumMod val="75000"/>
                  </a:schemeClr>
                </a:solidFill>
              </a:rPr>
              <a:t>塑造成潮流文化</a:t>
            </a:r>
            <a:endParaRPr lang="en-US" altLang="zh-TW" sz="2800" b="1" dirty="0">
              <a:solidFill>
                <a:schemeClr val="accent3">
                  <a:lumMod val="75000"/>
                </a:schemeClr>
              </a:solidFill>
            </a:endParaRPr>
          </a:p>
          <a:p>
            <a:r>
              <a:rPr lang="zh-TW" altLang="en-US" sz="2800" dirty="0"/>
              <a:t>在西方社會，部分餐飲場所提供水煙作為社交活動，令本地部分西式餐廳亦有跟隨的趨勢</a:t>
            </a:r>
            <a:endParaRPr lang="en-US" sz="2800" dirty="0"/>
          </a:p>
        </p:txBody>
      </p:sp>
    </p:spTree>
    <p:extLst>
      <p:ext uri="{BB962C8B-B14F-4D97-AF65-F5344CB8AC3E}">
        <p14:creationId xmlns:p14="http://schemas.microsoft.com/office/powerpoint/2010/main" val="42404912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rotWithShape="1">
          <a:blip r:embed="rId2"/>
          <a:srcRect t="6573"/>
          <a:stretch/>
        </p:blipFill>
        <p:spPr>
          <a:xfrm>
            <a:off x="1345636" y="768485"/>
            <a:ext cx="3189351" cy="57332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圖片 4"/>
          <p:cNvPicPr>
            <a:picLocks noChangeAspect="1"/>
          </p:cNvPicPr>
          <p:nvPr/>
        </p:nvPicPr>
        <p:blipFill>
          <a:blip r:embed="rId3"/>
          <a:stretch>
            <a:fillRect/>
          </a:stretch>
        </p:blipFill>
        <p:spPr>
          <a:xfrm>
            <a:off x="4819454" y="1674646"/>
            <a:ext cx="6654387" cy="48270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矩形圖說文字 5"/>
          <p:cNvSpPr/>
          <p:nvPr/>
        </p:nvSpPr>
        <p:spPr>
          <a:xfrm>
            <a:off x="6325055" y="365125"/>
            <a:ext cx="2668633" cy="893457"/>
          </a:xfrm>
          <a:prstGeom prst="wedgeRectCallout">
            <a:avLst>
              <a:gd name="adj1" fmla="val -100968"/>
              <a:gd name="adj2" fmla="val 7631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2400" dirty="0"/>
              <a:t>討論區及社交媒體的宣傳和渲染</a:t>
            </a:r>
            <a:endParaRPr lang="en-US" sz="2400" dirty="0"/>
          </a:p>
        </p:txBody>
      </p:sp>
      <p:sp>
        <p:nvSpPr>
          <p:cNvPr id="2" name="矩形 1"/>
          <p:cNvSpPr/>
          <p:nvPr/>
        </p:nvSpPr>
        <p:spPr>
          <a:xfrm>
            <a:off x="1553227" y="1674646"/>
            <a:ext cx="964505" cy="216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矩形 6"/>
          <p:cNvSpPr/>
          <p:nvPr/>
        </p:nvSpPr>
        <p:spPr>
          <a:xfrm>
            <a:off x="1553226" y="2340614"/>
            <a:ext cx="588725" cy="214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矩形 7"/>
          <p:cNvSpPr/>
          <p:nvPr/>
        </p:nvSpPr>
        <p:spPr>
          <a:xfrm>
            <a:off x="1553226" y="3004494"/>
            <a:ext cx="964505" cy="216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矩形 8"/>
          <p:cNvSpPr/>
          <p:nvPr/>
        </p:nvSpPr>
        <p:spPr>
          <a:xfrm>
            <a:off x="1553225" y="3650135"/>
            <a:ext cx="450939" cy="216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矩形 9"/>
          <p:cNvSpPr/>
          <p:nvPr/>
        </p:nvSpPr>
        <p:spPr>
          <a:xfrm>
            <a:off x="1553227" y="4536314"/>
            <a:ext cx="450938" cy="2486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矩形 10"/>
          <p:cNvSpPr/>
          <p:nvPr/>
        </p:nvSpPr>
        <p:spPr>
          <a:xfrm>
            <a:off x="1553226" y="5191812"/>
            <a:ext cx="588726" cy="262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矩形 11"/>
          <p:cNvSpPr/>
          <p:nvPr/>
        </p:nvSpPr>
        <p:spPr>
          <a:xfrm>
            <a:off x="1553226" y="5873733"/>
            <a:ext cx="588725" cy="2262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Blurry Background 7 of 8 | Free stock photos - Rgbstock - Free stock images  | badk | April - 04 - 2017 (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95310" y="1856233"/>
            <a:ext cx="262714" cy="26271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Blurry Background 7 of 8 | Free stock photos - Rgbstock - Free stock images  | badk | April - 04 - 2017 (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21138" y="2535011"/>
            <a:ext cx="262714" cy="26271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Blurry Background 7 of 8 | Free stock photos - Rgbstock - Free stock images  | badk | April - 04 - 2017 (3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19906" y="3429906"/>
            <a:ext cx="220229" cy="22022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Blurry Background 7 of 8 | Free stock photos - Rgbstock - Free stock images  | badk | April - 04 - 2017 (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77421" y="4196741"/>
            <a:ext cx="262714" cy="26271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Blurry Background 7 of 8 | Free stock photos - Rgbstock - Free stock images  | badk | April - 04 - 2017 (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0669" y="5055312"/>
            <a:ext cx="262714" cy="262714"/>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6"/>
          <p:cNvSpPr/>
          <p:nvPr/>
        </p:nvSpPr>
        <p:spPr>
          <a:xfrm>
            <a:off x="5889972" y="1967931"/>
            <a:ext cx="1069628" cy="192731"/>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TW" altLang="en-US" sz="1400" dirty="0">
              <a:solidFill>
                <a:srgbClr val="606060"/>
              </a:solidFill>
            </a:endParaRPr>
          </a:p>
        </p:txBody>
      </p:sp>
      <p:sp>
        <p:nvSpPr>
          <p:cNvPr id="18" name="矩形 17"/>
          <p:cNvSpPr/>
          <p:nvPr/>
        </p:nvSpPr>
        <p:spPr>
          <a:xfrm>
            <a:off x="5889972" y="2791379"/>
            <a:ext cx="1069628" cy="192731"/>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TW" altLang="en-US" sz="1400" dirty="0">
              <a:solidFill>
                <a:srgbClr val="606060"/>
              </a:solidFill>
            </a:endParaRPr>
          </a:p>
        </p:txBody>
      </p:sp>
      <p:sp>
        <p:nvSpPr>
          <p:cNvPr id="19" name="矩形 18"/>
          <p:cNvSpPr/>
          <p:nvPr/>
        </p:nvSpPr>
        <p:spPr>
          <a:xfrm>
            <a:off x="5889972" y="3630362"/>
            <a:ext cx="1069628" cy="192731"/>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TW" altLang="en-US" sz="1400" dirty="0">
              <a:solidFill>
                <a:srgbClr val="606060"/>
              </a:solidFill>
            </a:endParaRPr>
          </a:p>
        </p:txBody>
      </p:sp>
      <p:sp>
        <p:nvSpPr>
          <p:cNvPr id="20" name="矩形 19"/>
          <p:cNvSpPr/>
          <p:nvPr/>
        </p:nvSpPr>
        <p:spPr>
          <a:xfrm>
            <a:off x="5889972" y="4560448"/>
            <a:ext cx="1069628" cy="192731"/>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TW" altLang="en-US" sz="1400" dirty="0">
              <a:solidFill>
                <a:srgbClr val="606060"/>
              </a:solidFill>
            </a:endParaRPr>
          </a:p>
        </p:txBody>
      </p:sp>
      <p:sp>
        <p:nvSpPr>
          <p:cNvPr id="21" name="矩形 20"/>
          <p:cNvSpPr/>
          <p:nvPr/>
        </p:nvSpPr>
        <p:spPr>
          <a:xfrm>
            <a:off x="5885558" y="5261605"/>
            <a:ext cx="1069628" cy="192731"/>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TW" altLang="en-US" sz="1400" dirty="0">
              <a:solidFill>
                <a:srgbClr val="606060"/>
              </a:solidFill>
            </a:endParaRPr>
          </a:p>
        </p:txBody>
      </p:sp>
      <p:sp>
        <p:nvSpPr>
          <p:cNvPr id="22" name="矩形 21"/>
          <p:cNvSpPr/>
          <p:nvPr/>
        </p:nvSpPr>
        <p:spPr>
          <a:xfrm>
            <a:off x="5885558" y="6191387"/>
            <a:ext cx="1069628" cy="192731"/>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TW" altLang="en-US" sz="1400" dirty="0">
              <a:solidFill>
                <a:srgbClr val="606060"/>
              </a:solidFill>
            </a:endParaRPr>
          </a:p>
        </p:txBody>
      </p:sp>
      <p:sp>
        <p:nvSpPr>
          <p:cNvPr id="23" name="標題 1"/>
          <p:cNvSpPr>
            <a:spLocks noGrp="1"/>
          </p:cNvSpPr>
          <p:nvPr>
            <p:ph type="title"/>
          </p:nvPr>
        </p:nvSpPr>
        <p:spPr>
          <a:xfrm>
            <a:off x="10088880" y="402322"/>
            <a:ext cx="2347734" cy="1049235"/>
          </a:xfrm>
        </p:spPr>
        <p:txBody>
          <a:bodyPr/>
          <a:lstStyle/>
          <a:p>
            <a:r>
              <a:rPr lang="zh-TW" altLang="en-US" dirty="0"/>
              <a:t>水煙陷阱</a:t>
            </a:r>
            <a:endParaRPr lang="en-US" dirty="0"/>
          </a:p>
        </p:txBody>
      </p:sp>
    </p:spTree>
    <p:extLst>
      <p:ext uri="{BB962C8B-B14F-4D97-AF65-F5344CB8AC3E}">
        <p14:creationId xmlns:p14="http://schemas.microsoft.com/office/powerpoint/2010/main" val="15219800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Popular 3d social media icons coming out of phone Free Ps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259" y="211707"/>
            <a:ext cx="4218629" cy="3254949"/>
          </a:xfrm>
          <a:prstGeom prst="rect">
            <a:avLst/>
          </a:prstGeom>
          <a:noFill/>
          <a:extLst>
            <a:ext uri="{909E8E84-426E-40DD-AFC4-6F175D3DCCD1}">
              <a14:hiddenFill xmlns:a14="http://schemas.microsoft.com/office/drawing/2010/main">
                <a:solidFill>
                  <a:srgbClr val="FFFFFF"/>
                </a:solidFill>
              </a14:hiddenFill>
            </a:ext>
          </a:extLst>
        </p:spPr>
      </p:pic>
      <p:pic>
        <p:nvPicPr>
          <p:cNvPr id="10" name="圖片 9"/>
          <p:cNvPicPr>
            <a:picLocks noChangeAspect="1"/>
          </p:cNvPicPr>
          <p:nvPr/>
        </p:nvPicPr>
        <p:blipFill>
          <a:blip r:embed="rId4"/>
          <a:stretch>
            <a:fillRect/>
          </a:stretch>
        </p:blipFill>
        <p:spPr>
          <a:xfrm>
            <a:off x="2742490" y="3675578"/>
            <a:ext cx="6715825" cy="2831111"/>
          </a:xfrm>
          <a:prstGeom prst="rect">
            <a:avLst/>
          </a:prstGeom>
        </p:spPr>
      </p:pic>
      <p:pic>
        <p:nvPicPr>
          <p:cNvPr id="2050" name="Picture 2" descr="Internet forum abstract concept illustration Free Vect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9080" y="460104"/>
            <a:ext cx="3513712" cy="3513712"/>
          </a:xfrm>
          <a:prstGeom prst="rect">
            <a:avLst/>
          </a:prstGeom>
          <a:noFill/>
          <a:extLst>
            <a:ext uri="{909E8E84-426E-40DD-AFC4-6F175D3DCCD1}">
              <a14:hiddenFill xmlns:a14="http://schemas.microsoft.com/office/drawing/2010/main">
                <a:solidFill>
                  <a:srgbClr val="FFFFFF"/>
                </a:solidFill>
              </a14:hiddenFill>
            </a:ext>
          </a:extLst>
        </p:spPr>
      </p:pic>
      <p:sp>
        <p:nvSpPr>
          <p:cNvPr id="4" name="爆炸 2 3"/>
          <p:cNvSpPr/>
          <p:nvPr/>
        </p:nvSpPr>
        <p:spPr>
          <a:xfrm>
            <a:off x="379379" y="632298"/>
            <a:ext cx="2509736" cy="1478604"/>
          </a:xfrm>
          <a:prstGeom prst="irregularSeal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 name="文字方塊 4"/>
          <p:cNvSpPr txBox="1"/>
          <p:nvPr/>
        </p:nvSpPr>
        <p:spPr>
          <a:xfrm>
            <a:off x="1032753" y="1192272"/>
            <a:ext cx="2247090" cy="369332"/>
          </a:xfrm>
          <a:prstGeom prst="rect">
            <a:avLst/>
          </a:prstGeom>
          <a:noFill/>
        </p:spPr>
        <p:txBody>
          <a:bodyPr wrap="square" rtlCol="0">
            <a:spAutoFit/>
          </a:bodyPr>
          <a:lstStyle/>
          <a:p>
            <a:r>
              <a:rPr lang="zh-TW" altLang="en-US" dirty="0" smtClean="0"/>
              <a:t>社交平台</a:t>
            </a:r>
            <a:endParaRPr lang="en-US" dirty="0"/>
          </a:p>
        </p:txBody>
      </p:sp>
      <p:sp>
        <p:nvSpPr>
          <p:cNvPr id="6" name="爆炸 2 5"/>
          <p:cNvSpPr/>
          <p:nvPr/>
        </p:nvSpPr>
        <p:spPr>
          <a:xfrm>
            <a:off x="4867072" y="2751610"/>
            <a:ext cx="2509736" cy="1478604"/>
          </a:xfrm>
          <a:prstGeom prst="irregularSeal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文字方塊 6"/>
          <p:cNvSpPr txBox="1"/>
          <p:nvPr/>
        </p:nvSpPr>
        <p:spPr>
          <a:xfrm>
            <a:off x="5473874" y="3294345"/>
            <a:ext cx="2301768" cy="369332"/>
          </a:xfrm>
          <a:prstGeom prst="rect">
            <a:avLst/>
          </a:prstGeom>
          <a:noFill/>
        </p:spPr>
        <p:txBody>
          <a:bodyPr wrap="square" rtlCol="0">
            <a:spAutoFit/>
          </a:bodyPr>
          <a:lstStyle/>
          <a:p>
            <a:r>
              <a:rPr lang="zh-TW" altLang="en-US" dirty="0" smtClean="0"/>
              <a:t>報章雜誌</a:t>
            </a:r>
            <a:endParaRPr lang="en-US" dirty="0"/>
          </a:p>
        </p:txBody>
      </p:sp>
      <p:sp>
        <p:nvSpPr>
          <p:cNvPr id="8" name="爆炸 2 7"/>
          <p:cNvSpPr/>
          <p:nvPr/>
        </p:nvSpPr>
        <p:spPr>
          <a:xfrm>
            <a:off x="6352161" y="452970"/>
            <a:ext cx="2509736" cy="1478604"/>
          </a:xfrm>
          <a:prstGeom prst="irregularSeal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 name="文字方塊 8"/>
          <p:cNvSpPr txBox="1"/>
          <p:nvPr/>
        </p:nvSpPr>
        <p:spPr>
          <a:xfrm>
            <a:off x="7023369" y="1007606"/>
            <a:ext cx="2247090" cy="369332"/>
          </a:xfrm>
          <a:prstGeom prst="rect">
            <a:avLst/>
          </a:prstGeom>
          <a:noFill/>
        </p:spPr>
        <p:txBody>
          <a:bodyPr wrap="square" rtlCol="0">
            <a:spAutoFit/>
          </a:bodyPr>
          <a:lstStyle/>
          <a:p>
            <a:r>
              <a:rPr lang="zh-TW" altLang="en-US" dirty="0" smtClean="0"/>
              <a:t>討論區</a:t>
            </a:r>
            <a:endParaRPr lang="en-US" dirty="0"/>
          </a:p>
        </p:txBody>
      </p:sp>
      <p:sp>
        <p:nvSpPr>
          <p:cNvPr id="11" name="矩形 10"/>
          <p:cNvSpPr/>
          <p:nvPr/>
        </p:nvSpPr>
        <p:spPr>
          <a:xfrm>
            <a:off x="9764326" y="6333924"/>
            <a:ext cx="2281394" cy="253916"/>
          </a:xfrm>
          <a:prstGeom prst="rect">
            <a:avLst/>
          </a:prstGeom>
        </p:spPr>
        <p:txBody>
          <a:bodyPr wrap="none">
            <a:spAutoFit/>
          </a:bodyPr>
          <a:lstStyle/>
          <a:p>
            <a:pPr algn="r"/>
            <a:r>
              <a:rPr lang="zh-TW" altLang="en-US" sz="105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圖片來源</a:t>
            </a:r>
            <a:r>
              <a:rPr lang="en-US" altLang="zh-HK" sz="105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 http://www.freepik.com</a:t>
            </a:r>
            <a:endParaRPr lang="zh-HK" altLang="en-US" sz="105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16393218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水煙陷阱</a:t>
            </a:r>
            <a:endParaRPr lang="en-US" dirty="0"/>
          </a:p>
        </p:txBody>
      </p:sp>
      <p:sp>
        <p:nvSpPr>
          <p:cNvPr id="3" name="內容版面配置區 2"/>
          <p:cNvSpPr>
            <a:spLocks noGrp="1"/>
          </p:cNvSpPr>
          <p:nvPr>
            <p:ph idx="1"/>
          </p:nvPr>
        </p:nvSpPr>
        <p:spPr/>
        <p:txBody>
          <a:bodyPr>
            <a:normAutofit/>
          </a:bodyPr>
          <a:lstStyle/>
          <a:p>
            <a:r>
              <a:rPr lang="zh-TW" altLang="en-US" sz="2800" dirty="0"/>
              <a:t>水煙釋出的尼古丁，</a:t>
            </a:r>
            <a:r>
              <a:rPr lang="zh-TW" altLang="en-US" sz="2800" b="1" dirty="0">
                <a:solidFill>
                  <a:schemeClr val="accent3">
                    <a:lumMod val="75000"/>
                  </a:schemeClr>
                </a:solidFill>
              </a:rPr>
              <a:t>同樣會令人上癮。</a:t>
            </a:r>
          </a:p>
          <a:p>
            <a:r>
              <a:rPr lang="zh-TW" altLang="en-US" sz="2800" dirty="0"/>
              <a:t>水煙的二手煙霧</a:t>
            </a:r>
            <a:r>
              <a:rPr lang="zh-TW" altLang="en-US" sz="2800" b="1" dirty="0">
                <a:solidFill>
                  <a:schemeClr val="accent3">
                    <a:lumMod val="75000"/>
                  </a:schemeClr>
                </a:solidFill>
              </a:rPr>
              <a:t>同樣會</a:t>
            </a:r>
            <a:r>
              <a:rPr lang="zh-TW" altLang="en-US" sz="2800" b="1" dirty="0" smtClean="0">
                <a:solidFill>
                  <a:schemeClr val="accent3">
                    <a:lumMod val="75000"/>
                  </a:schemeClr>
                </a:solidFill>
              </a:rPr>
              <a:t>危害其他人</a:t>
            </a:r>
            <a:r>
              <a:rPr lang="zh-TW" altLang="en-US" sz="2800" b="1" dirty="0">
                <a:solidFill>
                  <a:schemeClr val="accent3">
                    <a:lumMod val="75000"/>
                  </a:schemeClr>
                </a:solidFill>
              </a:rPr>
              <a:t>的</a:t>
            </a:r>
            <a:r>
              <a:rPr lang="zh-TW" altLang="en-US" sz="2800" b="1" dirty="0" smtClean="0">
                <a:solidFill>
                  <a:schemeClr val="accent3">
                    <a:lumMod val="75000"/>
                  </a:schemeClr>
                </a:solidFill>
              </a:rPr>
              <a:t>健康</a:t>
            </a:r>
            <a:r>
              <a:rPr lang="zh-TW" altLang="en-US" sz="2800" dirty="0" smtClean="0"/>
              <a:t>。</a:t>
            </a:r>
            <a:endParaRPr lang="en-US" altLang="zh-TW" sz="2800" dirty="0"/>
          </a:p>
          <a:p>
            <a:r>
              <a:rPr lang="zh-TW" altLang="en-US" sz="2800" dirty="0"/>
              <a:t>由於</a:t>
            </a:r>
            <a:r>
              <a:rPr lang="zh-TW" altLang="en-US" sz="2800" dirty="0" smtClean="0"/>
              <a:t>部分人會共用</a:t>
            </a:r>
            <a:r>
              <a:rPr lang="zh-TW" altLang="en-US" sz="2800" dirty="0"/>
              <a:t>水煙</a:t>
            </a:r>
            <a:r>
              <a:rPr lang="zh-TW" altLang="en-US" sz="2800" dirty="0" smtClean="0"/>
              <a:t>壺／</a:t>
            </a:r>
            <a:r>
              <a:rPr lang="zh-TW" altLang="en-US" sz="2800" dirty="0"/>
              <a:t>水煙壺</a:t>
            </a:r>
            <a:r>
              <a:rPr lang="zh-TW" altLang="en-US" sz="2800" dirty="0" smtClean="0"/>
              <a:t>濾咀，有</a:t>
            </a:r>
            <a:r>
              <a:rPr lang="zh-TW" altLang="en-US" sz="2800" dirty="0"/>
              <a:t>機會因此</a:t>
            </a:r>
            <a:r>
              <a:rPr lang="zh-TW" altLang="en-US" sz="2800" b="1" dirty="0">
                <a:solidFill>
                  <a:schemeClr val="accent3">
                    <a:lumMod val="75000"/>
                  </a:schemeClr>
                </a:solidFill>
              </a:rPr>
              <a:t>傳播</a:t>
            </a:r>
            <a:r>
              <a:rPr lang="en-US" altLang="zh-TW" sz="2800" b="1" dirty="0">
                <a:solidFill>
                  <a:schemeClr val="accent3">
                    <a:lumMod val="75000"/>
                  </a:schemeClr>
                </a:solidFill>
              </a:rPr>
              <a:t>2019</a:t>
            </a:r>
            <a:r>
              <a:rPr lang="zh-TW" altLang="en-US" sz="2800" b="1" dirty="0">
                <a:solidFill>
                  <a:schemeClr val="accent3">
                    <a:lumMod val="75000"/>
                  </a:schemeClr>
                </a:solidFill>
              </a:rPr>
              <a:t>冠狀病毒病、肺結核、肺炎等傳染性疾病</a:t>
            </a:r>
            <a:r>
              <a:rPr lang="zh-TW" altLang="en-US" sz="2800" dirty="0"/>
              <a:t>。</a:t>
            </a:r>
            <a:endParaRPr lang="en-US" sz="2800" dirty="0"/>
          </a:p>
          <a:p>
            <a:endParaRPr lang="en-US" sz="2800" dirty="0"/>
          </a:p>
        </p:txBody>
      </p:sp>
    </p:spTree>
    <p:extLst>
      <p:ext uri="{BB962C8B-B14F-4D97-AF65-F5344CB8AC3E}">
        <p14:creationId xmlns:p14="http://schemas.microsoft.com/office/powerpoint/2010/main" val="33923013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香港的情況</a:t>
            </a:r>
            <a:endParaRPr lang="en-US" dirty="0"/>
          </a:p>
        </p:txBody>
      </p:sp>
      <p:sp>
        <p:nvSpPr>
          <p:cNvPr id="3" name="內容版面配置區 2"/>
          <p:cNvSpPr>
            <a:spLocks noGrp="1"/>
          </p:cNvSpPr>
          <p:nvPr>
            <p:ph idx="1"/>
          </p:nvPr>
        </p:nvSpPr>
        <p:spPr/>
        <p:txBody>
          <a:bodyPr>
            <a:normAutofit/>
          </a:bodyPr>
          <a:lstStyle/>
          <a:p>
            <a:r>
              <a:rPr lang="zh-TW" altLang="en-US" sz="2000" dirty="0"/>
              <a:t>近年本港部分餐廳有提供水煙產品，</a:t>
            </a:r>
            <a:r>
              <a:rPr lang="zh-TW" altLang="en-US" sz="2000" b="1" dirty="0">
                <a:solidFill>
                  <a:schemeClr val="accent3">
                    <a:lumMod val="75000"/>
                  </a:schemeClr>
                </a:solidFill>
              </a:rPr>
              <a:t>更有多元化的口味</a:t>
            </a:r>
            <a:r>
              <a:rPr lang="zh-TW" altLang="en-US" sz="2000" dirty="0"/>
              <a:t>以供選擇，並將此</a:t>
            </a:r>
            <a:r>
              <a:rPr lang="zh-TW" altLang="en-US" sz="2000" b="1" dirty="0">
                <a:solidFill>
                  <a:schemeClr val="accent3">
                    <a:lumMod val="75000"/>
                  </a:schemeClr>
                </a:solidFill>
              </a:rPr>
              <a:t>宣傳為新興社交活動</a:t>
            </a:r>
            <a:r>
              <a:rPr lang="zh-TW" altLang="en-US" sz="2000" b="1" dirty="0" smtClean="0">
                <a:solidFill>
                  <a:schemeClr val="accent3">
                    <a:lumMod val="75000"/>
                  </a:schemeClr>
                </a:solidFill>
              </a:rPr>
              <a:t>，聲稱吸食水煙對</a:t>
            </a:r>
            <a:r>
              <a:rPr lang="zh-TW" altLang="en-US" sz="2000" b="1" dirty="0">
                <a:solidFill>
                  <a:schemeClr val="accent3">
                    <a:lumMod val="75000"/>
                  </a:schemeClr>
                </a:solidFill>
              </a:rPr>
              <a:t>身體無害，引起年輕人的好奇</a:t>
            </a:r>
            <a:r>
              <a:rPr lang="zh-TW" altLang="en-US" sz="2000" dirty="0"/>
              <a:t>。</a:t>
            </a:r>
          </a:p>
          <a:p>
            <a:r>
              <a:rPr lang="zh-TW" altLang="en-US" sz="2000" dirty="0"/>
              <a:t>香港吸煙與健康委員會早年曾委託香港大學公共衞生學院就年輕人對水煙的使用及認知進行調查，結果顯示</a:t>
            </a:r>
            <a:r>
              <a:rPr lang="zh-TW" altLang="en-US" sz="2000" dirty="0" smtClean="0"/>
              <a:t>大部分（</a:t>
            </a:r>
            <a:r>
              <a:rPr lang="en-US" altLang="zh-TW" sz="2000" dirty="0" smtClean="0"/>
              <a:t>94.5%</a:t>
            </a:r>
            <a:r>
              <a:rPr lang="zh-TW" altLang="en-US" sz="2000" dirty="0" smtClean="0"/>
              <a:t>）受</a:t>
            </a:r>
            <a:r>
              <a:rPr lang="zh-TW" altLang="en-US" sz="2000" dirty="0"/>
              <a:t>訪者曾經聽過水煙。曾經及現時使用水煙的比率分別為</a:t>
            </a:r>
            <a:r>
              <a:rPr lang="en-US" altLang="zh-TW" sz="2000" dirty="0"/>
              <a:t>30.4%</a:t>
            </a:r>
            <a:r>
              <a:rPr lang="zh-TW" altLang="en-US" sz="2000" dirty="0"/>
              <a:t>及</a:t>
            </a:r>
            <a:r>
              <a:rPr lang="en-US" altLang="zh-TW" sz="2000" dirty="0"/>
              <a:t>13.4%</a:t>
            </a:r>
            <a:r>
              <a:rPr lang="zh-TW" altLang="en-US" sz="2000" dirty="0"/>
              <a:t>。</a:t>
            </a:r>
          </a:p>
        </p:txBody>
      </p:sp>
      <p:sp>
        <p:nvSpPr>
          <p:cNvPr id="4" name="文字方塊 3"/>
          <p:cNvSpPr txBox="1"/>
          <p:nvPr/>
        </p:nvSpPr>
        <p:spPr>
          <a:xfrm>
            <a:off x="9356942" y="6200384"/>
            <a:ext cx="2722324" cy="600164"/>
          </a:xfrm>
          <a:prstGeom prst="rect">
            <a:avLst/>
          </a:prstGeom>
          <a:noFill/>
        </p:spPr>
        <p:txBody>
          <a:bodyPr wrap="square" rtlCol="0">
            <a:spAutoFit/>
          </a:bodyPr>
          <a:lstStyle/>
          <a:p>
            <a:r>
              <a:rPr lang="zh-TW" altLang="en-US" sz="1100" dirty="0">
                <a:solidFill>
                  <a:schemeClr val="bg1"/>
                </a:solidFill>
              </a:rPr>
              <a:t>來源：香港吸煙與健康委員會</a:t>
            </a:r>
            <a:endParaRPr lang="en-US" altLang="zh-TW" sz="1100" dirty="0" smtClean="0">
              <a:solidFill>
                <a:schemeClr val="bg1"/>
              </a:solidFill>
            </a:endParaRPr>
          </a:p>
          <a:p>
            <a:r>
              <a:rPr lang="zh-TW" altLang="en-US" sz="1100" dirty="0" smtClean="0">
                <a:solidFill>
                  <a:schemeClr val="bg1"/>
                </a:solidFill>
              </a:rPr>
              <a:t>收集</a:t>
            </a:r>
            <a:r>
              <a:rPr lang="zh-TW" altLang="en-US" sz="1100" dirty="0">
                <a:solidFill>
                  <a:schemeClr val="bg1"/>
                </a:solidFill>
              </a:rPr>
              <a:t>數據日期：</a:t>
            </a:r>
            <a:r>
              <a:rPr lang="en-US" altLang="zh-TW" sz="1100" dirty="0">
                <a:solidFill>
                  <a:schemeClr val="bg1"/>
                </a:solidFill>
              </a:rPr>
              <a:t>2016</a:t>
            </a:r>
            <a:r>
              <a:rPr lang="zh-TW" altLang="en-US" sz="1100" dirty="0">
                <a:solidFill>
                  <a:schemeClr val="bg1"/>
                </a:solidFill>
              </a:rPr>
              <a:t>年</a:t>
            </a:r>
            <a:r>
              <a:rPr lang="en-US" altLang="zh-TW" sz="1100" dirty="0">
                <a:solidFill>
                  <a:schemeClr val="bg1"/>
                </a:solidFill>
              </a:rPr>
              <a:t>11</a:t>
            </a:r>
            <a:r>
              <a:rPr lang="zh-TW" altLang="en-US" sz="1100" dirty="0">
                <a:solidFill>
                  <a:schemeClr val="bg1"/>
                </a:solidFill>
              </a:rPr>
              <a:t>月至</a:t>
            </a:r>
            <a:r>
              <a:rPr lang="en-US" altLang="zh-TW" sz="1100" dirty="0">
                <a:solidFill>
                  <a:schemeClr val="bg1"/>
                </a:solidFill>
              </a:rPr>
              <a:t>2017</a:t>
            </a:r>
            <a:r>
              <a:rPr lang="zh-TW" altLang="en-US" sz="1100" dirty="0">
                <a:solidFill>
                  <a:schemeClr val="bg1"/>
                </a:solidFill>
              </a:rPr>
              <a:t>年</a:t>
            </a:r>
            <a:r>
              <a:rPr lang="en-US" altLang="zh-TW" sz="1100" dirty="0">
                <a:solidFill>
                  <a:schemeClr val="bg1"/>
                </a:solidFill>
              </a:rPr>
              <a:t>3</a:t>
            </a:r>
            <a:r>
              <a:rPr lang="zh-TW" altLang="en-US" sz="1100" dirty="0">
                <a:solidFill>
                  <a:schemeClr val="bg1"/>
                </a:solidFill>
              </a:rPr>
              <a:t>月</a:t>
            </a:r>
          </a:p>
          <a:p>
            <a:r>
              <a:rPr lang="zh-TW" altLang="en-US" sz="1100" dirty="0">
                <a:solidFill>
                  <a:schemeClr val="bg1"/>
                </a:solidFill>
              </a:rPr>
              <a:t>研究對象：</a:t>
            </a:r>
            <a:r>
              <a:rPr lang="en-US" altLang="zh-TW" sz="1100" dirty="0">
                <a:solidFill>
                  <a:schemeClr val="bg1"/>
                </a:solidFill>
              </a:rPr>
              <a:t>18</a:t>
            </a:r>
            <a:r>
              <a:rPr lang="zh-TW" altLang="en-US" sz="1100" dirty="0">
                <a:solidFill>
                  <a:schemeClr val="bg1"/>
                </a:solidFill>
              </a:rPr>
              <a:t>至</a:t>
            </a:r>
            <a:r>
              <a:rPr lang="en-US" altLang="zh-TW" sz="1100" dirty="0">
                <a:solidFill>
                  <a:schemeClr val="bg1"/>
                </a:solidFill>
              </a:rPr>
              <a:t>35</a:t>
            </a:r>
            <a:r>
              <a:rPr lang="zh-TW" altLang="en-US" sz="1100" dirty="0">
                <a:solidFill>
                  <a:schemeClr val="bg1"/>
                </a:solidFill>
              </a:rPr>
              <a:t>歲香港年輕人</a:t>
            </a:r>
            <a:endParaRPr lang="en-US" sz="1100" dirty="0">
              <a:solidFill>
                <a:schemeClr val="bg1"/>
              </a:solidFill>
            </a:endParaRPr>
          </a:p>
        </p:txBody>
      </p:sp>
      <p:graphicFrame>
        <p:nvGraphicFramePr>
          <p:cNvPr id="10" name="圖表 9"/>
          <p:cNvGraphicFramePr/>
          <p:nvPr>
            <p:extLst>
              <p:ext uri="{D42A27DB-BD31-4B8C-83A1-F6EECF244321}">
                <p14:modId xmlns:p14="http://schemas.microsoft.com/office/powerpoint/2010/main" val="1125218168"/>
              </p:ext>
            </p:extLst>
          </p:nvPr>
        </p:nvGraphicFramePr>
        <p:xfrm>
          <a:off x="444134" y="4043352"/>
          <a:ext cx="3941379" cy="24205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圖表 10"/>
          <p:cNvGraphicFramePr/>
          <p:nvPr>
            <p:extLst>
              <p:ext uri="{D42A27DB-BD31-4B8C-83A1-F6EECF244321}">
                <p14:modId xmlns:p14="http://schemas.microsoft.com/office/powerpoint/2010/main" val="1434465297"/>
              </p:ext>
            </p:extLst>
          </p:nvPr>
        </p:nvGraphicFramePr>
        <p:xfrm>
          <a:off x="4517539" y="4043352"/>
          <a:ext cx="3218793" cy="237323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圖表 11"/>
          <p:cNvGraphicFramePr/>
          <p:nvPr>
            <p:extLst>
              <p:ext uri="{D42A27DB-BD31-4B8C-83A1-F6EECF244321}">
                <p14:modId xmlns:p14="http://schemas.microsoft.com/office/powerpoint/2010/main" val="2164195378"/>
              </p:ext>
            </p:extLst>
          </p:nvPr>
        </p:nvGraphicFramePr>
        <p:xfrm>
          <a:off x="7736332" y="4043353"/>
          <a:ext cx="3866493" cy="215703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278884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en-US" dirty="0"/>
          </a:p>
        </p:txBody>
      </p:sp>
      <p:sp>
        <p:nvSpPr>
          <p:cNvPr id="3" name="內容版面配置區 2"/>
          <p:cNvSpPr>
            <a:spLocks noGrp="1"/>
          </p:cNvSpPr>
          <p:nvPr>
            <p:ph idx="1"/>
          </p:nvPr>
        </p:nvSpPr>
        <p:spPr>
          <a:xfrm>
            <a:off x="1290320" y="804519"/>
            <a:ext cx="9895839" cy="3450613"/>
          </a:xfrm>
          <a:solidFill>
            <a:srgbClr val="E2DFDC"/>
          </a:solidFill>
        </p:spPr>
        <p:txBody>
          <a:bodyPr>
            <a:normAutofit/>
          </a:bodyPr>
          <a:lstStyle/>
          <a:p>
            <a:r>
              <a:rPr lang="zh-TW" altLang="en-US" sz="2000" dirty="0"/>
              <a:t>在從未使用過水煙的受訪者當中，超過四分之一受訪者有意使用</a:t>
            </a:r>
            <a:r>
              <a:rPr lang="zh-TW" altLang="en-US" sz="2000" dirty="0" smtClean="0"/>
              <a:t>水煙（</a:t>
            </a:r>
            <a:r>
              <a:rPr lang="en-US" altLang="zh-TW" sz="2000" dirty="0" smtClean="0"/>
              <a:t>27.4%</a:t>
            </a:r>
            <a:r>
              <a:rPr lang="zh-TW" altLang="en-US" sz="2000" dirty="0" smtClean="0"/>
              <a:t>））。</a:t>
            </a:r>
            <a:endParaRPr lang="zh-TW" altLang="en-US" sz="2000" dirty="0"/>
          </a:p>
          <a:p>
            <a:r>
              <a:rPr lang="zh-TW" altLang="en-US" sz="2000" dirty="0"/>
              <a:t>在</a:t>
            </a:r>
            <a:r>
              <a:rPr lang="en-US" altLang="zh-TW" sz="2000" dirty="0" smtClean="0"/>
              <a:t>0</a:t>
            </a:r>
            <a:r>
              <a:rPr lang="zh-TW" altLang="en-US" sz="2000" dirty="0" smtClean="0"/>
              <a:t>（最低）至</a:t>
            </a:r>
            <a:r>
              <a:rPr lang="en-US" altLang="zh-TW" sz="2000" dirty="0" smtClean="0"/>
              <a:t>10</a:t>
            </a:r>
            <a:r>
              <a:rPr lang="zh-TW" altLang="en-US" sz="2000" dirty="0" smtClean="0"/>
              <a:t>（最高）的</a:t>
            </a:r>
            <a:r>
              <a:rPr lang="zh-TW" altLang="en-US" sz="2000" dirty="0"/>
              <a:t>量度下，整體受訪者認為傳統</a:t>
            </a:r>
            <a:r>
              <a:rPr lang="zh-TW" altLang="en-US" sz="2000" dirty="0" smtClean="0"/>
              <a:t>捲煙（</a:t>
            </a:r>
            <a:r>
              <a:rPr lang="en-US" altLang="zh-TW" sz="2000" dirty="0" smtClean="0"/>
              <a:t>9.05</a:t>
            </a:r>
            <a:r>
              <a:rPr lang="zh-TW" altLang="en-US" sz="2000" dirty="0" smtClean="0"/>
              <a:t>）較水煙（</a:t>
            </a:r>
            <a:r>
              <a:rPr lang="en-US" altLang="zh-TW" sz="2000" dirty="0" smtClean="0"/>
              <a:t>7.65</a:t>
            </a:r>
            <a:r>
              <a:rPr lang="zh-TW" altLang="en-US" sz="2000" dirty="0" smtClean="0"/>
              <a:t>）有害</a:t>
            </a:r>
            <a:r>
              <a:rPr lang="zh-TW" altLang="en-US" sz="2000" dirty="0"/>
              <a:t>；認為傳統</a:t>
            </a:r>
            <a:r>
              <a:rPr lang="zh-TW" altLang="en-US" sz="2000" dirty="0" smtClean="0"/>
              <a:t>捲煙（</a:t>
            </a:r>
            <a:r>
              <a:rPr lang="en-US" altLang="zh-TW" sz="2000" dirty="0" smtClean="0"/>
              <a:t>8.56</a:t>
            </a:r>
            <a:r>
              <a:rPr lang="zh-TW" altLang="en-US" sz="2000" dirty="0" smtClean="0"/>
              <a:t>）比水煙（</a:t>
            </a:r>
            <a:r>
              <a:rPr lang="en-US" altLang="zh-TW" sz="2000" dirty="0" smtClean="0"/>
              <a:t>6.84</a:t>
            </a:r>
            <a:r>
              <a:rPr lang="zh-TW" altLang="en-US" sz="2000" dirty="0" smtClean="0"/>
              <a:t>）容易</a:t>
            </a:r>
            <a:r>
              <a:rPr lang="zh-TW" altLang="en-US" sz="2000" dirty="0"/>
              <a:t>上癮。</a:t>
            </a:r>
            <a:r>
              <a:rPr lang="zh-TW" altLang="en-US" sz="2000" b="1" dirty="0">
                <a:solidFill>
                  <a:schemeClr val="accent3">
                    <a:lumMod val="75000"/>
                  </a:schemeClr>
                </a:solidFill>
              </a:rPr>
              <a:t>數據反映年輕人低估了水煙對身體帶來的影響</a:t>
            </a:r>
            <a:r>
              <a:rPr lang="zh-TW" altLang="en-US" sz="2000" dirty="0"/>
              <a:t>。</a:t>
            </a:r>
            <a:endParaRPr lang="en-US" sz="2000" dirty="0"/>
          </a:p>
          <a:p>
            <a:endParaRPr lang="en-US" sz="2000" dirty="0"/>
          </a:p>
        </p:txBody>
      </p:sp>
      <p:pic>
        <p:nvPicPr>
          <p:cNvPr id="4" name="圖片 3"/>
          <p:cNvPicPr>
            <a:picLocks noChangeAspect="1"/>
          </p:cNvPicPr>
          <p:nvPr/>
        </p:nvPicPr>
        <p:blipFill>
          <a:blip r:embed="rId3"/>
          <a:stretch>
            <a:fillRect/>
          </a:stretch>
        </p:blipFill>
        <p:spPr>
          <a:xfrm>
            <a:off x="2767840" y="2782366"/>
            <a:ext cx="6340831" cy="3471379"/>
          </a:xfrm>
          <a:prstGeom prst="rect">
            <a:avLst/>
          </a:prstGeom>
        </p:spPr>
      </p:pic>
      <p:sp>
        <p:nvSpPr>
          <p:cNvPr id="5" name="文字方塊 4"/>
          <p:cNvSpPr txBox="1"/>
          <p:nvPr/>
        </p:nvSpPr>
        <p:spPr>
          <a:xfrm>
            <a:off x="9423631" y="6253745"/>
            <a:ext cx="2708359" cy="769441"/>
          </a:xfrm>
          <a:prstGeom prst="rect">
            <a:avLst/>
          </a:prstGeom>
          <a:noFill/>
        </p:spPr>
        <p:txBody>
          <a:bodyPr wrap="square" rtlCol="0">
            <a:spAutoFit/>
          </a:bodyPr>
          <a:lstStyle/>
          <a:p>
            <a:r>
              <a:rPr lang="zh-TW" altLang="en-US" sz="1100" dirty="0">
                <a:solidFill>
                  <a:schemeClr val="bg1"/>
                </a:solidFill>
              </a:rPr>
              <a:t>來源：香港吸煙與健康委員會</a:t>
            </a:r>
            <a:endParaRPr lang="en-US" altLang="zh-TW" sz="1100" dirty="0">
              <a:solidFill>
                <a:schemeClr val="bg1"/>
              </a:solidFill>
            </a:endParaRPr>
          </a:p>
          <a:p>
            <a:r>
              <a:rPr lang="zh-TW" altLang="en-US" sz="1100" dirty="0">
                <a:solidFill>
                  <a:schemeClr val="bg1"/>
                </a:solidFill>
              </a:rPr>
              <a:t>收集數據日期：</a:t>
            </a:r>
            <a:r>
              <a:rPr lang="en-US" altLang="zh-TW" sz="1100" dirty="0">
                <a:solidFill>
                  <a:schemeClr val="bg1"/>
                </a:solidFill>
              </a:rPr>
              <a:t>2016</a:t>
            </a:r>
            <a:r>
              <a:rPr lang="zh-TW" altLang="en-US" sz="1100" dirty="0">
                <a:solidFill>
                  <a:schemeClr val="bg1"/>
                </a:solidFill>
              </a:rPr>
              <a:t>年</a:t>
            </a:r>
            <a:r>
              <a:rPr lang="en-US" altLang="zh-TW" sz="1100" dirty="0">
                <a:solidFill>
                  <a:schemeClr val="bg1"/>
                </a:solidFill>
              </a:rPr>
              <a:t>11</a:t>
            </a:r>
            <a:r>
              <a:rPr lang="zh-TW" altLang="en-US" sz="1100" dirty="0">
                <a:solidFill>
                  <a:schemeClr val="bg1"/>
                </a:solidFill>
              </a:rPr>
              <a:t>月至</a:t>
            </a:r>
            <a:r>
              <a:rPr lang="en-US" altLang="zh-TW" sz="1100" dirty="0">
                <a:solidFill>
                  <a:schemeClr val="bg1"/>
                </a:solidFill>
              </a:rPr>
              <a:t>2017</a:t>
            </a:r>
            <a:r>
              <a:rPr lang="zh-TW" altLang="en-US" sz="1100" dirty="0">
                <a:solidFill>
                  <a:schemeClr val="bg1"/>
                </a:solidFill>
              </a:rPr>
              <a:t>年</a:t>
            </a:r>
            <a:r>
              <a:rPr lang="en-US" altLang="zh-TW" sz="1100" dirty="0">
                <a:solidFill>
                  <a:schemeClr val="bg1"/>
                </a:solidFill>
              </a:rPr>
              <a:t>3</a:t>
            </a:r>
            <a:r>
              <a:rPr lang="zh-TW" altLang="en-US" sz="1100" dirty="0">
                <a:solidFill>
                  <a:schemeClr val="bg1"/>
                </a:solidFill>
              </a:rPr>
              <a:t>月</a:t>
            </a:r>
          </a:p>
          <a:p>
            <a:r>
              <a:rPr lang="zh-TW" altLang="en-US" sz="1100" dirty="0">
                <a:solidFill>
                  <a:schemeClr val="bg1"/>
                </a:solidFill>
              </a:rPr>
              <a:t>研究對象：</a:t>
            </a:r>
            <a:r>
              <a:rPr lang="en-US" altLang="zh-TW" sz="1100" dirty="0">
                <a:solidFill>
                  <a:schemeClr val="bg1"/>
                </a:solidFill>
              </a:rPr>
              <a:t>18</a:t>
            </a:r>
            <a:r>
              <a:rPr lang="zh-TW" altLang="en-US" sz="1100" dirty="0">
                <a:solidFill>
                  <a:schemeClr val="bg1"/>
                </a:solidFill>
              </a:rPr>
              <a:t>至</a:t>
            </a:r>
            <a:r>
              <a:rPr lang="en-US" altLang="zh-TW" sz="1100" dirty="0">
                <a:solidFill>
                  <a:schemeClr val="bg1"/>
                </a:solidFill>
              </a:rPr>
              <a:t>35</a:t>
            </a:r>
            <a:r>
              <a:rPr lang="zh-TW" altLang="en-US" sz="1100" dirty="0">
                <a:solidFill>
                  <a:schemeClr val="bg1"/>
                </a:solidFill>
              </a:rPr>
              <a:t>歲香港年輕人</a:t>
            </a:r>
            <a:endParaRPr lang="en-US" sz="1100" dirty="0">
              <a:solidFill>
                <a:schemeClr val="bg1"/>
              </a:solidFill>
            </a:endParaRPr>
          </a:p>
          <a:p>
            <a:endParaRPr lang="en-US" sz="1100" dirty="0">
              <a:solidFill>
                <a:schemeClr val="bg1"/>
              </a:solidFill>
            </a:endParaRPr>
          </a:p>
        </p:txBody>
      </p:sp>
    </p:spTree>
    <p:extLst>
      <p:ext uri="{BB962C8B-B14F-4D97-AF65-F5344CB8AC3E}">
        <p14:creationId xmlns:p14="http://schemas.microsoft.com/office/powerpoint/2010/main" val="3914644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接觸水煙的渠道</a:t>
            </a:r>
            <a:endParaRPr lang="en-US" dirty="0"/>
          </a:p>
        </p:txBody>
      </p:sp>
      <p:sp>
        <p:nvSpPr>
          <p:cNvPr id="3" name="內容版面配置區 2"/>
          <p:cNvSpPr>
            <a:spLocks noGrp="1"/>
          </p:cNvSpPr>
          <p:nvPr>
            <p:ph idx="1"/>
          </p:nvPr>
        </p:nvSpPr>
        <p:spPr/>
        <p:txBody>
          <a:bodyPr>
            <a:normAutofit/>
          </a:bodyPr>
          <a:lstStyle/>
          <a:p>
            <a:r>
              <a:rPr lang="zh-TW" altLang="en-US" sz="2000" dirty="0"/>
              <a:t>受訪者主要透過酒吧、夜店及</a:t>
            </a:r>
            <a:r>
              <a:rPr lang="zh-TW" altLang="en-US" sz="2000" dirty="0" smtClean="0"/>
              <a:t>餐廳（</a:t>
            </a:r>
            <a:r>
              <a:rPr lang="en-US" altLang="zh-TW" sz="2000" dirty="0" smtClean="0"/>
              <a:t>29.1%</a:t>
            </a:r>
            <a:r>
              <a:rPr lang="zh-TW" altLang="en-US" sz="2000" dirty="0" smtClean="0"/>
              <a:t>）、</a:t>
            </a:r>
            <a:r>
              <a:rPr lang="zh-TW" altLang="en-US" sz="2000" dirty="0"/>
              <a:t>社交</a:t>
            </a:r>
            <a:r>
              <a:rPr lang="zh-TW" altLang="en-US" sz="2000" dirty="0" smtClean="0"/>
              <a:t>媒體（</a:t>
            </a:r>
            <a:r>
              <a:rPr lang="en-US" altLang="zh-TW" sz="2000" dirty="0" smtClean="0"/>
              <a:t>27.0%</a:t>
            </a:r>
            <a:r>
              <a:rPr lang="zh-TW" altLang="en-US" sz="2000" dirty="0" smtClean="0"/>
              <a:t>）及</a:t>
            </a:r>
            <a:r>
              <a:rPr lang="zh-TW" altLang="en-US" sz="2000" dirty="0"/>
              <a:t>互聯</a:t>
            </a:r>
            <a:r>
              <a:rPr lang="zh-TW" altLang="en-US" sz="2000" dirty="0" smtClean="0"/>
              <a:t>網（</a:t>
            </a:r>
            <a:r>
              <a:rPr lang="en-US" altLang="zh-TW" sz="2000" dirty="0" smtClean="0"/>
              <a:t>20.9%</a:t>
            </a:r>
            <a:r>
              <a:rPr lang="zh-TW" altLang="en-US" sz="2000" dirty="0" smtClean="0"/>
              <a:t>）接觸</a:t>
            </a:r>
            <a:r>
              <a:rPr lang="zh-TW" altLang="en-US" sz="2000" dirty="0"/>
              <a:t>有關水煙的宣傳推廣。</a:t>
            </a:r>
            <a:endParaRPr lang="en-US" sz="2000" dirty="0"/>
          </a:p>
        </p:txBody>
      </p:sp>
      <p:graphicFrame>
        <p:nvGraphicFramePr>
          <p:cNvPr id="6" name="圖表 5"/>
          <p:cNvGraphicFramePr/>
          <p:nvPr>
            <p:extLst>
              <p:ext uri="{D42A27DB-BD31-4B8C-83A1-F6EECF244321}">
                <p14:modId xmlns:p14="http://schemas.microsoft.com/office/powerpoint/2010/main" val="2216272445"/>
              </p:ext>
            </p:extLst>
          </p:nvPr>
        </p:nvGraphicFramePr>
        <p:xfrm>
          <a:off x="882881" y="2737813"/>
          <a:ext cx="8540750" cy="4120187"/>
        </p:xfrm>
        <a:graphic>
          <a:graphicData uri="http://schemas.openxmlformats.org/drawingml/2006/chart">
            <c:chart xmlns:c="http://schemas.openxmlformats.org/drawingml/2006/chart" xmlns:r="http://schemas.openxmlformats.org/officeDocument/2006/relationships" r:id="rId3"/>
          </a:graphicData>
        </a:graphic>
      </p:graphicFrame>
      <p:sp>
        <p:nvSpPr>
          <p:cNvPr id="5" name="文字方塊 4"/>
          <p:cNvSpPr txBox="1"/>
          <p:nvPr/>
        </p:nvSpPr>
        <p:spPr>
          <a:xfrm>
            <a:off x="9423631" y="6253745"/>
            <a:ext cx="2708359" cy="600164"/>
          </a:xfrm>
          <a:prstGeom prst="rect">
            <a:avLst/>
          </a:prstGeom>
          <a:noFill/>
        </p:spPr>
        <p:txBody>
          <a:bodyPr wrap="square" rtlCol="0">
            <a:spAutoFit/>
          </a:bodyPr>
          <a:lstStyle/>
          <a:p>
            <a:r>
              <a:rPr lang="zh-TW" altLang="en-US" sz="1100" dirty="0">
                <a:solidFill>
                  <a:schemeClr val="bg1"/>
                </a:solidFill>
              </a:rPr>
              <a:t>來源：香港吸煙與健康委員會</a:t>
            </a:r>
            <a:endParaRPr lang="en-US" altLang="zh-TW" sz="1100" dirty="0">
              <a:solidFill>
                <a:schemeClr val="bg1"/>
              </a:solidFill>
            </a:endParaRPr>
          </a:p>
          <a:p>
            <a:r>
              <a:rPr lang="zh-TW" altLang="en-US" sz="1100" dirty="0">
                <a:solidFill>
                  <a:schemeClr val="bg1"/>
                </a:solidFill>
              </a:rPr>
              <a:t>收集數據日期：</a:t>
            </a:r>
            <a:r>
              <a:rPr lang="en-US" altLang="zh-TW" sz="1100" dirty="0">
                <a:solidFill>
                  <a:schemeClr val="bg1"/>
                </a:solidFill>
              </a:rPr>
              <a:t>2016</a:t>
            </a:r>
            <a:r>
              <a:rPr lang="zh-TW" altLang="en-US" sz="1100" dirty="0">
                <a:solidFill>
                  <a:schemeClr val="bg1"/>
                </a:solidFill>
              </a:rPr>
              <a:t>年</a:t>
            </a:r>
            <a:r>
              <a:rPr lang="en-US" altLang="zh-TW" sz="1100" dirty="0">
                <a:solidFill>
                  <a:schemeClr val="bg1"/>
                </a:solidFill>
              </a:rPr>
              <a:t>11</a:t>
            </a:r>
            <a:r>
              <a:rPr lang="zh-TW" altLang="en-US" sz="1100" dirty="0">
                <a:solidFill>
                  <a:schemeClr val="bg1"/>
                </a:solidFill>
              </a:rPr>
              <a:t>月至</a:t>
            </a:r>
            <a:r>
              <a:rPr lang="en-US" altLang="zh-TW" sz="1100" dirty="0">
                <a:solidFill>
                  <a:schemeClr val="bg1"/>
                </a:solidFill>
              </a:rPr>
              <a:t>2017</a:t>
            </a:r>
            <a:r>
              <a:rPr lang="zh-TW" altLang="en-US" sz="1100" dirty="0">
                <a:solidFill>
                  <a:schemeClr val="bg1"/>
                </a:solidFill>
              </a:rPr>
              <a:t>年</a:t>
            </a:r>
            <a:r>
              <a:rPr lang="en-US" altLang="zh-TW" sz="1100" dirty="0">
                <a:solidFill>
                  <a:schemeClr val="bg1"/>
                </a:solidFill>
              </a:rPr>
              <a:t>3</a:t>
            </a:r>
            <a:r>
              <a:rPr lang="zh-TW" altLang="en-US" sz="1100" dirty="0">
                <a:solidFill>
                  <a:schemeClr val="bg1"/>
                </a:solidFill>
              </a:rPr>
              <a:t>月</a:t>
            </a:r>
          </a:p>
          <a:p>
            <a:r>
              <a:rPr lang="zh-TW" altLang="en-US" sz="1100" dirty="0">
                <a:solidFill>
                  <a:schemeClr val="bg1"/>
                </a:solidFill>
              </a:rPr>
              <a:t>研究對象：</a:t>
            </a:r>
            <a:r>
              <a:rPr lang="en-US" altLang="zh-TW" sz="1100" dirty="0">
                <a:solidFill>
                  <a:schemeClr val="bg1"/>
                </a:solidFill>
              </a:rPr>
              <a:t>18</a:t>
            </a:r>
            <a:r>
              <a:rPr lang="zh-TW" altLang="en-US" sz="1100" dirty="0">
                <a:solidFill>
                  <a:schemeClr val="bg1"/>
                </a:solidFill>
              </a:rPr>
              <a:t>至</a:t>
            </a:r>
            <a:r>
              <a:rPr lang="en-US" altLang="zh-TW" sz="1100" dirty="0">
                <a:solidFill>
                  <a:schemeClr val="bg1"/>
                </a:solidFill>
              </a:rPr>
              <a:t>35</a:t>
            </a:r>
            <a:r>
              <a:rPr lang="zh-TW" altLang="en-US" sz="1100" dirty="0">
                <a:solidFill>
                  <a:schemeClr val="bg1"/>
                </a:solidFill>
              </a:rPr>
              <a:t>歲香港年輕人</a:t>
            </a:r>
            <a:endParaRPr lang="en-US" sz="1100" dirty="0">
              <a:solidFill>
                <a:schemeClr val="bg1"/>
              </a:solidFill>
            </a:endParaRPr>
          </a:p>
        </p:txBody>
      </p:sp>
    </p:spTree>
    <p:extLst>
      <p:ext uri="{BB962C8B-B14F-4D97-AF65-F5344CB8AC3E}">
        <p14:creationId xmlns:p14="http://schemas.microsoft.com/office/powerpoint/2010/main" val="9770610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學習重點</a:t>
            </a:r>
            <a:endParaRPr lang="en-US" dirty="0"/>
          </a:p>
        </p:txBody>
      </p:sp>
      <p:graphicFrame>
        <p:nvGraphicFramePr>
          <p:cNvPr id="4" name="內容版面配置區 3">
            <a:extLst>
              <a:ext uri="{FF2B5EF4-FFF2-40B4-BE49-F238E27FC236}">
                <a16:creationId xmlns:a16="http://schemas.microsoft.com/office/drawing/2014/main" id="{340A3223-6B46-4DE9-94CC-451210A88011}"/>
              </a:ext>
            </a:extLst>
          </p:cNvPr>
          <p:cNvGraphicFramePr>
            <a:graphicFrameLocks noGrp="1"/>
          </p:cNvGraphicFramePr>
          <p:nvPr>
            <p:ph idx="1"/>
            <p:extLst>
              <p:ext uri="{D42A27DB-BD31-4B8C-83A1-F6EECF244321}">
                <p14:modId xmlns:p14="http://schemas.microsoft.com/office/powerpoint/2010/main" val="2090689191"/>
              </p:ext>
            </p:extLst>
          </p:nvPr>
        </p:nvGraphicFramePr>
        <p:xfrm>
          <a:off x="217340" y="2007420"/>
          <a:ext cx="11728225" cy="4236240"/>
        </p:xfrm>
        <a:graphic>
          <a:graphicData uri="http://schemas.openxmlformats.org/drawingml/2006/table">
            <a:tbl>
              <a:tblPr>
                <a:tableStyleId>{3B4B98B0-60AC-42C2-AFA5-B58CD77FA1E5}</a:tableStyleId>
              </a:tblPr>
              <a:tblGrid>
                <a:gridCol w="2039561">
                  <a:extLst>
                    <a:ext uri="{9D8B030D-6E8A-4147-A177-3AD203B41FA5}">
                      <a16:colId xmlns:a16="http://schemas.microsoft.com/office/drawing/2014/main" val="671913260"/>
                    </a:ext>
                  </a:extLst>
                </a:gridCol>
                <a:gridCol w="9688664">
                  <a:extLst>
                    <a:ext uri="{9D8B030D-6E8A-4147-A177-3AD203B41FA5}">
                      <a16:colId xmlns:a16="http://schemas.microsoft.com/office/drawing/2014/main" val="3911223499"/>
                    </a:ext>
                  </a:extLst>
                </a:gridCol>
              </a:tblGrid>
              <a:tr h="119487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2400" b="0" dirty="0">
                          <a:solidFill>
                            <a:schemeClr val="tx1"/>
                          </a:solidFill>
                          <a:latin typeface="微軟正黑體" panose="020B0604030504040204" pitchFamily="34" charset="-120"/>
                          <a:ea typeface="微軟正黑體" panose="020B0604030504040204" pitchFamily="34" charset="-120"/>
                        </a:rPr>
                        <a:t>內容概要</a:t>
                      </a:r>
                      <a:r>
                        <a:rPr lang="en-US" altLang="zh-TW" sz="2400" b="0" dirty="0">
                          <a:solidFill>
                            <a:schemeClr val="tx1"/>
                          </a:solidFill>
                          <a:latin typeface="微軟正黑體" panose="020B0604030504040204" pitchFamily="34" charset="-120"/>
                          <a:ea typeface="微軟正黑體" panose="020B0604030504040204" pitchFamily="34" charset="-120"/>
                        </a:rPr>
                        <a:t>:  </a:t>
                      </a:r>
                    </a:p>
                  </a:txBody>
                  <a:tcPr marL="86263" marR="86263" marT="43537" marB="435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hangingPunct="0">
                        <a:lnSpc>
                          <a:spcPts val="3500"/>
                        </a:lnSpc>
                        <a:spcBef>
                          <a:spcPts val="600"/>
                        </a:spcBef>
                        <a:spcAft>
                          <a:spcPts val="600"/>
                        </a:spcAft>
                        <a:buNone/>
                      </a:pPr>
                      <a:r>
                        <a:rPr lang="zh-TW" altLang="en-US" sz="2400" b="0" baseline="0" dirty="0">
                          <a:solidFill>
                            <a:schemeClr val="tx1"/>
                          </a:solidFill>
                          <a:latin typeface="微軟正黑體" panose="020B0604030504040204" pitchFamily="34" charset="-120"/>
                          <a:ea typeface="微軟正黑體" panose="020B0604030504040204" pitchFamily="34" charset="-120"/>
                        </a:rPr>
                        <a:t>透過介紹「水煙」的特點，讓學生認識煙草的類別及煙草</a:t>
                      </a:r>
                      <a:r>
                        <a:rPr lang="en-US" altLang="zh-TW" sz="2400" b="0" baseline="0" dirty="0">
                          <a:solidFill>
                            <a:schemeClr val="tx1"/>
                          </a:solidFill>
                          <a:latin typeface="微軟正黑體" panose="020B0604030504040204" pitchFamily="34" charset="-120"/>
                          <a:ea typeface="微軟正黑體" panose="020B0604030504040204" pitchFamily="34" charset="-120"/>
                        </a:rPr>
                        <a:t>﹝</a:t>
                      </a:r>
                      <a:r>
                        <a:rPr lang="zh-TW" altLang="en-US" sz="2400" b="0" baseline="0" dirty="0">
                          <a:solidFill>
                            <a:schemeClr val="tx1"/>
                          </a:solidFill>
                          <a:latin typeface="微軟正黑體" panose="020B0604030504040204" pitchFamily="34" charset="-120"/>
                          <a:ea typeface="微軟正黑體" panose="020B0604030504040204" pitchFamily="34" charset="-120"/>
                        </a:rPr>
                        <a:t>包括水煙</a:t>
                      </a:r>
                      <a:r>
                        <a:rPr lang="en-US" altLang="zh-TW" sz="2400" b="0" baseline="0" dirty="0">
                          <a:solidFill>
                            <a:schemeClr val="tx1"/>
                          </a:solidFill>
                          <a:latin typeface="微軟正黑體" panose="020B0604030504040204" pitchFamily="34" charset="-120"/>
                          <a:ea typeface="微軟正黑體" panose="020B0604030504040204" pitchFamily="34" charset="-120"/>
                        </a:rPr>
                        <a:t>﹞</a:t>
                      </a:r>
                      <a:r>
                        <a:rPr lang="zh-TW" altLang="en-US" sz="2400" b="0" baseline="0" dirty="0">
                          <a:solidFill>
                            <a:schemeClr val="tx1"/>
                          </a:solidFill>
                          <a:latin typeface="微軟正黑體" panose="020B0604030504040204" pitchFamily="34" charset="-120"/>
                          <a:ea typeface="微軟正黑體" panose="020B0604030504040204" pitchFamily="34" charset="-120"/>
                        </a:rPr>
                        <a:t>對健康的禍害。同時，讓學生了解生活上可能接觸到水煙的途徑，</a:t>
                      </a:r>
                      <a:r>
                        <a:rPr lang="zh-TW" altLang="en-US" sz="2400" b="0" baseline="0" dirty="0" smtClean="0">
                          <a:solidFill>
                            <a:schemeClr val="tx1"/>
                          </a:solidFill>
                          <a:latin typeface="微軟正黑體" panose="020B0604030504040204" pitchFamily="34" charset="-120"/>
                          <a:ea typeface="微軟正黑體" panose="020B0604030504040204" pitchFamily="34" charset="-120"/>
                        </a:rPr>
                        <a:t>學會避免墮入水煙陷阱及拒絕</a:t>
                      </a:r>
                      <a:r>
                        <a:rPr lang="zh-TW" altLang="en-US" sz="2400" b="0" baseline="0" dirty="0">
                          <a:solidFill>
                            <a:schemeClr val="tx1"/>
                          </a:solidFill>
                          <a:latin typeface="微軟正黑體" panose="020B0604030504040204" pitchFamily="34" charset="-120"/>
                          <a:ea typeface="微軟正黑體" panose="020B0604030504040204" pitchFamily="34" charset="-120"/>
                        </a:rPr>
                        <a:t>誘惑的技巧</a:t>
                      </a:r>
                      <a:r>
                        <a:rPr lang="zh-TW" altLang="en-US" sz="2400" b="0" dirty="0">
                          <a:solidFill>
                            <a:schemeClr val="tx1"/>
                          </a:solidFill>
                          <a:latin typeface="微軟正黑體" panose="020B0604030504040204" pitchFamily="34" charset="-120"/>
                          <a:ea typeface="微軟正黑體" panose="020B0604030504040204" pitchFamily="34" charset="-120"/>
                        </a:rPr>
                        <a:t>。</a:t>
                      </a:r>
                    </a:p>
                  </a:txBody>
                  <a:tcPr marL="86263" marR="86263" marT="43537" marB="435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48304074"/>
                  </a:ext>
                </a:extLst>
              </a:tr>
              <a:tr h="175139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2400" b="0" dirty="0">
                          <a:solidFill>
                            <a:schemeClr val="tx1"/>
                          </a:solidFill>
                          <a:latin typeface="微軟正黑體" panose="020B0604030504040204" pitchFamily="34" charset="-120"/>
                          <a:ea typeface="微軟正黑體" panose="020B0604030504040204" pitchFamily="34" charset="-120"/>
                        </a:rPr>
                        <a:t>學習目標</a:t>
                      </a:r>
                      <a:r>
                        <a:rPr lang="en-US" altLang="zh-TW" sz="2400" b="0" dirty="0">
                          <a:solidFill>
                            <a:schemeClr val="tx1"/>
                          </a:solidFill>
                          <a:latin typeface="微軟正黑體" panose="020B0604030504040204" pitchFamily="34" charset="-120"/>
                          <a:ea typeface="微軟正黑體" panose="020B0604030504040204" pitchFamily="34" charset="-120"/>
                        </a:rPr>
                        <a:t>:</a:t>
                      </a:r>
                    </a:p>
                  </a:txBody>
                  <a:tcPr marL="86263" marR="86263" marT="43537" marB="435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indent="-342900" algn="l">
                        <a:spcBef>
                          <a:spcPts val="600"/>
                        </a:spcBef>
                        <a:spcAft>
                          <a:spcPts val="600"/>
                        </a:spcAft>
                        <a:buFont typeface="+mj-lt"/>
                        <a:buAutoNum type="arabicPeriod"/>
                      </a:pPr>
                      <a:r>
                        <a:rPr lang="zh-TW" altLang="en-US" sz="2400" b="0" baseline="0" dirty="0" smtClean="0">
                          <a:solidFill>
                            <a:schemeClr val="tx1"/>
                          </a:solidFill>
                          <a:latin typeface="微軟正黑體" panose="020B0604030504040204" pitchFamily="34" charset="-120"/>
                          <a:ea typeface="微軟正黑體" panose="020B0604030504040204" pitchFamily="34" charset="-120"/>
                        </a:rPr>
                        <a:t>認識</a:t>
                      </a:r>
                      <a:r>
                        <a:rPr lang="zh-TW" altLang="en-US" sz="2400" b="0" baseline="0" dirty="0">
                          <a:solidFill>
                            <a:schemeClr val="tx1"/>
                          </a:solidFill>
                          <a:latin typeface="微軟正黑體" panose="020B0604030504040204" pitchFamily="34" charset="-120"/>
                          <a:ea typeface="微軟正黑體" panose="020B0604030504040204" pitchFamily="34" charset="-120"/>
                        </a:rPr>
                        <a:t>水煙及對健康的</a:t>
                      </a:r>
                      <a:r>
                        <a:rPr lang="zh-TW" altLang="en-US" sz="2400" b="0" baseline="0" dirty="0" smtClean="0">
                          <a:solidFill>
                            <a:schemeClr val="tx1"/>
                          </a:solidFill>
                          <a:latin typeface="微軟正黑體" panose="020B0604030504040204" pitchFamily="34" charset="-120"/>
                          <a:ea typeface="微軟正黑體" panose="020B0604030504040204" pitchFamily="34" charset="-120"/>
                        </a:rPr>
                        <a:t>禍害</a:t>
                      </a:r>
                      <a:endParaRPr lang="en-US" altLang="zh-TW" sz="2400" b="0" baseline="0" dirty="0" smtClean="0">
                        <a:solidFill>
                          <a:schemeClr val="tx1"/>
                        </a:solidFill>
                        <a:latin typeface="微軟正黑體" panose="020B0604030504040204" pitchFamily="34" charset="-120"/>
                        <a:ea typeface="微軟正黑體" panose="020B0604030504040204" pitchFamily="34" charset="-120"/>
                      </a:endParaRPr>
                    </a:p>
                    <a:p>
                      <a:pPr marL="342900" indent="-342900" algn="l">
                        <a:spcBef>
                          <a:spcPts val="600"/>
                        </a:spcBef>
                        <a:spcAft>
                          <a:spcPts val="600"/>
                        </a:spcAft>
                        <a:buFont typeface="+mj-lt"/>
                        <a:buAutoNum type="arabicPeriod"/>
                      </a:pPr>
                      <a:r>
                        <a:rPr lang="zh-TW" altLang="en-US" sz="2400" b="0" baseline="0" dirty="0" smtClean="0">
                          <a:solidFill>
                            <a:schemeClr val="tx1"/>
                          </a:solidFill>
                          <a:latin typeface="微軟正黑體" panose="020B0604030504040204" pitchFamily="34" charset="-120"/>
                          <a:ea typeface="微軟正黑體" panose="020B0604030504040204" pitchFamily="34" charset="-120"/>
                        </a:rPr>
                        <a:t>認識生活上接觸煙草、有害物質的途徑，並學會過濾不良及誤導資訊</a:t>
                      </a:r>
                      <a:endParaRPr lang="zh-TW" altLang="en-US" sz="2400" dirty="0">
                        <a:solidFill>
                          <a:schemeClr val="tx1"/>
                        </a:solidFill>
                        <a:latin typeface="微軟正黑體" panose="020B0604030504040204" pitchFamily="34" charset="-120"/>
                        <a:ea typeface="微軟正黑體" panose="020B0604030504040204" pitchFamily="34" charset="-120"/>
                      </a:endParaRPr>
                    </a:p>
                    <a:p>
                      <a:pPr marL="342900" indent="-342900" algn="l">
                        <a:spcBef>
                          <a:spcPts val="600"/>
                        </a:spcBef>
                        <a:spcAft>
                          <a:spcPts val="600"/>
                        </a:spcAft>
                        <a:buFont typeface="+mj-lt"/>
                        <a:buAutoNum type="arabicPeriod"/>
                      </a:pPr>
                      <a:r>
                        <a:rPr lang="zh-TW" altLang="en-US" sz="2400" b="0" baseline="0" dirty="0">
                          <a:solidFill>
                            <a:schemeClr val="tx1"/>
                          </a:solidFill>
                          <a:latin typeface="微軟正黑體" panose="020B0604030504040204" pitchFamily="34" charset="-120"/>
                          <a:ea typeface="微軟正黑體" panose="020B0604030504040204" pitchFamily="34" charset="-120"/>
                        </a:rPr>
                        <a:t>學會拒絕吸食任何種類煙草產品的技巧</a:t>
                      </a:r>
                    </a:p>
                  </a:txBody>
                  <a:tcPr marL="86263" marR="86263" marT="43537" marB="435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0042857"/>
                  </a:ext>
                </a:extLst>
              </a:tr>
              <a:tr h="106427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2400" b="0" dirty="0">
                          <a:solidFill>
                            <a:schemeClr val="tx1"/>
                          </a:solidFill>
                          <a:latin typeface="微軟正黑體" panose="020B0604030504040204" pitchFamily="34" charset="-120"/>
                          <a:ea typeface="微軟正黑體" panose="020B0604030504040204" pitchFamily="34" charset="-120"/>
                        </a:rPr>
                        <a:t>價值觀和</a:t>
                      </a:r>
                      <a:endParaRPr lang="en-US" altLang="zh-TW" sz="2400" b="0" dirty="0">
                        <a:solidFill>
                          <a:schemeClr val="tx1"/>
                        </a:solidFill>
                        <a:latin typeface="微軟正黑體" panose="020B0604030504040204" pitchFamily="34" charset="-120"/>
                        <a:ea typeface="微軟正黑體" panose="020B0604030504040204" pitchFamily="34" charset="-12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2400" b="0" dirty="0">
                          <a:solidFill>
                            <a:schemeClr val="tx1"/>
                          </a:solidFill>
                          <a:latin typeface="微軟正黑體" panose="020B0604030504040204" pitchFamily="34" charset="-120"/>
                          <a:ea typeface="微軟正黑體" panose="020B0604030504040204" pitchFamily="34" charset="-120"/>
                        </a:rPr>
                        <a:t>態度</a:t>
                      </a:r>
                      <a:r>
                        <a:rPr lang="en-US" altLang="zh-TW" sz="2400" b="0" dirty="0">
                          <a:solidFill>
                            <a:schemeClr val="tx1"/>
                          </a:solidFill>
                          <a:latin typeface="微軟正黑體" panose="020B0604030504040204" pitchFamily="34" charset="-120"/>
                          <a:ea typeface="微軟正黑體" panose="020B0604030504040204" pitchFamily="34" charset="-120"/>
                        </a:rPr>
                        <a:t>:</a:t>
                      </a:r>
                      <a:endParaRPr lang="zh-TW" altLang="en-US" sz="2400" b="0" dirty="0">
                        <a:solidFill>
                          <a:schemeClr val="tx1"/>
                        </a:solidFill>
                        <a:latin typeface="微軟正黑體" panose="020B0604030504040204" pitchFamily="34" charset="-120"/>
                        <a:ea typeface="微軟正黑體" panose="020B0604030504040204" pitchFamily="34" charset="-120"/>
                      </a:endParaRPr>
                    </a:p>
                  </a:txBody>
                  <a:tcPr marL="86263" marR="86263" marT="43537" marB="435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2400" kern="1200" dirty="0">
                          <a:solidFill>
                            <a:schemeClr val="tx1"/>
                          </a:solidFill>
                          <a:latin typeface="微軟正黑體" panose="020B0604030504040204" pitchFamily="34" charset="-120"/>
                          <a:ea typeface="微軟正黑體" panose="020B0604030504040204" pitchFamily="34" charset="-120"/>
                          <a:cs typeface="+mn-cs"/>
                        </a:rPr>
                        <a:t>愛惜生命、自律、守法、健康生活</a:t>
                      </a:r>
                    </a:p>
                  </a:txBody>
                  <a:tcPr marL="86263" marR="86263" marT="43537" marB="435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47798219"/>
                  </a:ext>
                </a:extLst>
              </a:tr>
            </a:tbl>
          </a:graphicData>
        </a:graphic>
      </p:graphicFrame>
    </p:spTree>
    <p:extLst>
      <p:ext uri="{BB962C8B-B14F-4D97-AF65-F5344CB8AC3E}">
        <p14:creationId xmlns:p14="http://schemas.microsoft.com/office/powerpoint/2010/main" val="31121237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水煙對健康的影響</a:t>
            </a:r>
            <a:br>
              <a:rPr lang="zh-TW" altLang="en-US" dirty="0"/>
            </a:br>
            <a:endParaRPr lang="en-US" dirty="0"/>
          </a:p>
        </p:txBody>
      </p:sp>
      <p:sp>
        <p:nvSpPr>
          <p:cNvPr id="3" name="內容版面配置區 2"/>
          <p:cNvSpPr>
            <a:spLocks noGrp="1"/>
          </p:cNvSpPr>
          <p:nvPr>
            <p:ph idx="1"/>
          </p:nvPr>
        </p:nvSpPr>
        <p:spPr>
          <a:xfrm>
            <a:off x="1451579" y="2015732"/>
            <a:ext cx="9603275" cy="3946657"/>
          </a:xfrm>
        </p:spPr>
        <p:txBody>
          <a:bodyPr>
            <a:normAutofit/>
          </a:bodyPr>
          <a:lstStyle/>
          <a:p>
            <a:r>
              <a:rPr lang="zh-TW" altLang="en-US" sz="2400" dirty="0"/>
              <a:t>水煙煙霧中的化合物不會通過水而過濾，</a:t>
            </a:r>
            <a:r>
              <a:rPr lang="zh-TW" altLang="en-US" sz="2400" b="1" dirty="0">
                <a:solidFill>
                  <a:schemeClr val="accent3">
                    <a:lumMod val="75000"/>
                  </a:schemeClr>
                </a:solidFill>
              </a:rPr>
              <a:t>仍含有大量有毒化合物，包括焦油、一氧化碳、重金屬和致癌物</a:t>
            </a:r>
            <a:r>
              <a:rPr lang="zh-TW" altLang="en-US" sz="2400" dirty="0"/>
              <a:t>。當中</a:t>
            </a:r>
            <a:r>
              <a:rPr lang="zh-TW" altLang="en-US" sz="2400" b="1" dirty="0">
                <a:solidFill>
                  <a:schemeClr val="accent3">
                    <a:lumMod val="75000"/>
                  </a:schemeClr>
                </a:solidFill>
              </a:rPr>
              <a:t>一氧化碳及致癌物</a:t>
            </a:r>
            <a:r>
              <a:rPr lang="zh-TW" altLang="en-US" sz="2400" dirty="0"/>
              <a:t>多環芳香烴的</a:t>
            </a:r>
            <a:r>
              <a:rPr lang="zh-TW" altLang="en-US" sz="2400" b="1" dirty="0">
                <a:solidFill>
                  <a:schemeClr val="accent3">
                    <a:lumMod val="75000"/>
                  </a:schemeClr>
                </a:solidFill>
              </a:rPr>
              <a:t>含量較傳統捲煙草更高</a:t>
            </a:r>
            <a:r>
              <a:rPr lang="zh-TW" altLang="en-US" sz="2400" dirty="0"/>
              <a:t>。</a:t>
            </a:r>
          </a:p>
          <a:p>
            <a:r>
              <a:rPr lang="zh-TW" altLang="en-US" sz="2400" dirty="0"/>
              <a:t>由於吸食水煙的次數多、吸入煙霧的深度大及每次吸煙的時間長，水煙使用者</a:t>
            </a:r>
            <a:r>
              <a:rPr lang="zh-TW" altLang="en-US" sz="2400" b="1" dirty="0">
                <a:solidFill>
                  <a:schemeClr val="accent3">
                    <a:lumMod val="75000"/>
                  </a:schemeClr>
                </a:solidFill>
              </a:rPr>
              <a:t>吸入的有毒化合物份量比吸食傳統捲煙者吸入的更多</a:t>
            </a:r>
            <a:r>
              <a:rPr lang="zh-TW" altLang="en-US" sz="2400" dirty="0"/>
              <a:t>。</a:t>
            </a:r>
          </a:p>
        </p:txBody>
      </p:sp>
    </p:spTree>
    <p:extLst>
      <p:ext uri="{BB962C8B-B14F-4D97-AF65-F5344CB8AC3E}">
        <p14:creationId xmlns:p14="http://schemas.microsoft.com/office/powerpoint/2010/main" val="13239112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考考你</a:t>
            </a:r>
            <a:endParaRPr lang="en-US" dirty="0"/>
          </a:p>
        </p:txBody>
      </p:sp>
      <p:sp>
        <p:nvSpPr>
          <p:cNvPr id="3" name="內容版面配置區 2"/>
          <p:cNvSpPr>
            <a:spLocks noGrp="1"/>
          </p:cNvSpPr>
          <p:nvPr>
            <p:ph idx="1"/>
          </p:nvPr>
        </p:nvSpPr>
        <p:spPr/>
        <p:txBody>
          <a:bodyPr>
            <a:normAutofit/>
          </a:bodyPr>
          <a:lstStyle/>
          <a:p>
            <a:r>
              <a:rPr lang="zh-TW" altLang="en-US" sz="3200" dirty="0"/>
              <a:t>水煙會</a:t>
            </a:r>
            <a:r>
              <a:rPr lang="zh-TW" altLang="en-US" sz="3200" dirty="0" smtClean="0"/>
              <a:t>對健康造成</a:t>
            </a:r>
            <a:r>
              <a:rPr lang="zh-TW" altLang="en-US" sz="3200" dirty="0"/>
              <a:t>甚麼影響？</a:t>
            </a:r>
            <a:endParaRPr lang="en-US" sz="3200" dirty="0"/>
          </a:p>
        </p:txBody>
      </p:sp>
    </p:spTree>
    <p:extLst>
      <p:ext uri="{BB962C8B-B14F-4D97-AF65-F5344CB8AC3E}">
        <p14:creationId xmlns:p14="http://schemas.microsoft.com/office/powerpoint/2010/main" val="5909050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水煙對健康的影響</a:t>
            </a:r>
            <a:endParaRPr lang="en-US" dirty="0"/>
          </a:p>
        </p:txBody>
      </p:sp>
      <p:sp>
        <p:nvSpPr>
          <p:cNvPr id="3" name="內容版面配置區 2"/>
          <p:cNvSpPr>
            <a:spLocks noGrp="1"/>
          </p:cNvSpPr>
          <p:nvPr>
            <p:ph idx="1"/>
          </p:nvPr>
        </p:nvSpPr>
        <p:spPr/>
        <p:txBody>
          <a:bodyPr>
            <a:normAutofit/>
          </a:bodyPr>
          <a:lstStyle/>
          <a:p>
            <a:r>
              <a:rPr lang="zh-TW" altLang="en-US" sz="2800" dirty="0"/>
              <a:t>水煙使用者亦會患上吸煙所導致的疾病，包括</a:t>
            </a:r>
            <a:r>
              <a:rPr lang="zh-TW" altLang="en-US" sz="2800" b="1" dirty="0">
                <a:solidFill>
                  <a:schemeClr val="accent3">
                    <a:lumMod val="75000"/>
                  </a:schemeClr>
                </a:solidFill>
              </a:rPr>
              <a:t>口腔癌、肺癌、胃癌、食道癌症、心臟疾病、心血管疾病、慢性阻塞性肺病、降低肺功能和降低生育能力</a:t>
            </a:r>
            <a:r>
              <a:rPr lang="zh-TW" altLang="en-US" sz="2800" dirty="0"/>
              <a:t>等。</a:t>
            </a:r>
          </a:p>
          <a:p>
            <a:r>
              <a:rPr lang="zh-TW" altLang="en-US" sz="2800" dirty="0"/>
              <a:t>水煙所用的助燃物例如煤炭，在燃燒時會產生高濃度的一氧化碳、重金屬和碳氫化合物，進一步增加吸煙者的健康風險。</a:t>
            </a:r>
          </a:p>
          <a:p>
            <a:endParaRPr lang="en-US" sz="28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8310" y="4855249"/>
            <a:ext cx="1308175" cy="122219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2923" y="4798002"/>
            <a:ext cx="1368082" cy="127943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07443" y="4780387"/>
            <a:ext cx="1393131" cy="1297053"/>
          </a:xfrm>
          <a:prstGeom prst="rect">
            <a:avLst/>
          </a:prstGeom>
        </p:spPr>
      </p:pic>
    </p:spTree>
    <p:extLst>
      <p:ext uri="{BB962C8B-B14F-4D97-AF65-F5344CB8AC3E}">
        <p14:creationId xmlns:p14="http://schemas.microsoft.com/office/powerpoint/2010/main" val="32378237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吸食水煙令皮膚</a:t>
            </a:r>
            <a:r>
              <a:rPr lang="zh-TW" altLang="en-US" dirty="0"/>
              <a:t>變差</a:t>
            </a:r>
            <a:endParaRPr lang="en-US" dirty="0"/>
          </a:p>
        </p:txBody>
      </p:sp>
      <p:sp>
        <p:nvSpPr>
          <p:cNvPr id="3" name="內容版面配置區 2"/>
          <p:cNvSpPr>
            <a:spLocks noGrp="1"/>
          </p:cNvSpPr>
          <p:nvPr>
            <p:ph idx="1"/>
          </p:nvPr>
        </p:nvSpPr>
        <p:spPr>
          <a:xfrm>
            <a:off x="1451580" y="2015732"/>
            <a:ext cx="6359732" cy="3450613"/>
          </a:xfrm>
        </p:spPr>
        <p:txBody>
          <a:bodyPr>
            <a:noAutofit/>
          </a:bodyPr>
          <a:lstStyle/>
          <a:p>
            <a:r>
              <a:rPr lang="zh-TW" altLang="en-US" sz="2400" dirty="0" smtClean="0"/>
              <a:t>吸食</a:t>
            </a:r>
            <a:r>
              <a:rPr lang="zh-TW" altLang="en-US" sz="2400" dirty="0"/>
              <a:t>水煙嘅時間一般比較長，可以一至兩小時以上，而</a:t>
            </a:r>
            <a:r>
              <a:rPr lang="zh-TW" altLang="en-US" sz="2400" dirty="0" smtClean="0"/>
              <a:t>吸入的有害</a:t>
            </a:r>
            <a:r>
              <a:rPr lang="zh-TW" altLang="en-US" sz="2400" dirty="0"/>
              <a:t>物質會令血氧下降，導致皮膚缺氧而變得暗啞，亦更易有皺紋同眼袋</a:t>
            </a:r>
            <a:r>
              <a:rPr lang="zh-TW" altLang="en-US" sz="2400" dirty="0" smtClean="0"/>
              <a:t>，令皮膚質素及外表變差。</a:t>
            </a:r>
            <a:endParaRPr lang="en-US" altLang="zh-TW" sz="2400" dirty="0" smtClean="0"/>
          </a:p>
        </p:txBody>
      </p:sp>
      <p:pic>
        <p:nvPicPr>
          <p:cNvPr id="1026" name="Picture 2" descr="可能是文字的卡通"/>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47431" y="2120629"/>
            <a:ext cx="3613190" cy="3613190"/>
          </a:xfrm>
          <a:prstGeom prst="rect">
            <a:avLst/>
          </a:prstGeom>
          <a:noFill/>
          <a:extLst>
            <a:ext uri="{909E8E84-426E-40DD-AFC4-6F175D3DCCD1}">
              <a14:hiddenFill xmlns:a14="http://schemas.microsoft.com/office/drawing/2010/main">
                <a:solidFill>
                  <a:srgbClr val="FFFFFF"/>
                </a:solidFill>
              </a14:hiddenFill>
            </a:ext>
          </a:extLst>
        </p:spPr>
      </p:pic>
      <p:sp>
        <p:nvSpPr>
          <p:cNvPr id="6" name="文字方塊 5">
            <a:extLst>
              <a:ext uri="{FF2B5EF4-FFF2-40B4-BE49-F238E27FC236}">
                <a16:creationId xmlns:a16="http://schemas.microsoft.com/office/drawing/2014/main" id="{824EAE28-0A2C-4A25-A297-6AA5D14265CD}"/>
              </a:ext>
            </a:extLst>
          </p:cNvPr>
          <p:cNvSpPr txBox="1"/>
          <p:nvPr/>
        </p:nvSpPr>
        <p:spPr>
          <a:xfrm>
            <a:off x="8648055" y="6253745"/>
            <a:ext cx="3483936" cy="261610"/>
          </a:xfrm>
          <a:prstGeom prst="rect">
            <a:avLst/>
          </a:prstGeom>
          <a:noFill/>
        </p:spPr>
        <p:txBody>
          <a:bodyPr wrap="square" rtlCol="0">
            <a:spAutoFit/>
          </a:bodyPr>
          <a:lstStyle/>
          <a:p>
            <a:r>
              <a:rPr lang="zh-TW" altLang="en-US" sz="1100" dirty="0">
                <a:solidFill>
                  <a:schemeClr val="bg1"/>
                </a:solidFill>
              </a:rPr>
              <a:t>圖片來源：香港吸煙與健康委員會煙害</a:t>
            </a:r>
            <a:r>
              <a:rPr lang="en-US" altLang="zh-TW" sz="1100" dirty="0">
                <a:solidFill>
                  <a:schemeClr val="bg1"/>
                </a:solidFill>
              </a:rPr>
              <a:t>2.0</a:t>
            </a:r>
            <a:endParaRPr lang="en-US" sz="1100" dirty="0">
              <a:solidFill>
                <a:schemeClr val="bg1"/>
              </a:solidFill>
            </a:endParaRPr>
          </a:p>
        </p:txBody>
      </p:sp>
    </p:spTree>
    <p:extLst>
      <p:ext uri="{BB962C8B-B14F-4D97-AF65-F5344CB8AC3E}">
        <p14:creationId xmlns:p14="http://schemas.microsoft.com/office/powerpoint/2010/main" val="29351977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再想想，你會如何回應這個情境？</a:t>
            </a:r>
            <a:endParaRPr lang="en-US" dirty="0"/>
          </a:p>
        </p:txBody>
      </p:sp>
      <p:sp>
        <p:nvSpPr>
          <p:cNvPr id="3" name="內容版面配置區 2"/>
          <p:cNvSpPr>
            <a:spLocks noGrp="1"/>
          </p:cNvSpPr>
          <p:nvPr>
            <p:ph idx="1"/>
          </p:nvPr>
        </p:nvSpPr>
        <p:spPr>
          <a:xfrm>
            <a:off x="1451579" y="2015732"/>
            <a:ext cx="9910327" cy="3450613"/>
          </a:xfrm>
        </p:spPr>
        <p:txBody>
          <a:bodyPr>
            <a:normAutofit/>
          </a:bodyPr>
          <a:lstStyle/>
          <a:p>
            <a:r>
              <a:rPr lang="zh-TW" altLang="en-US" sz="2800" dirty="0"/>
              <a:t>你的朋友相約你明天一同晚飯，朋友介紹一間提供水煙吸食的新潮餐廳，他說：「我上個月跟其他朋友光顧過這間餐廳，不但食物質素十分高，而且氣氛</a:t>
            </a:r>
            <a:r>
              <a:rPr lang="zh-TW" altLang="en-US" sz="2800" dirty="0" smtClean="0"/>
              <a:t>很輕鬆，</a:t>
            </a:r>
            <a:r>
              <a:rPr lang="zh-TW" altLang="en-US" sz="2800" dirty="0"/>
              <a:t>還有</a:t>
            </a:r>
            <a:r>
              <a:rPr lang="zh-TW" altLang="en-US" sz="2800" dirty="0" smtClean="0"/>
              <a:t>最新潮</a:t>
            </a:r>
            <a:r>
              <a:rPr lang="zh-TW" altLang="en-US" sz="2800" dirty="0"/>
              <a:t>的水煙可以吸食，幾乎甚麼味道也有，最重要是有吸煙的享受，卻沒有吸煙的壞處，我們明天一起去吧！」</a:t>
            </a:r>
            <a:endParaRPr lang="en-US" altLang="zh-TW" sz="2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0277" y="4157350"/>
            <a:ext cx="2792560" cy="2756986"/>
          </a:xfrm>
          <a:prstGeom prst="rect">
            <a:avLst/>
          </a:prstGeom>
        </p:spPr>
      </p:pic>
    </p:spTree>
    <p:extLst>
      <p:ext uri="{BB962C8B-B14F-4D97-AF65-F5344CB8AC3E}">
        <p14:creationId xmlns:p14="http://schemas.microsoft.com/office/powerpoint/2010/main" val="21488603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抗煙三式錦囊</a:t>
            </a:r>
            <a:endParaRPr lang="en-US" dirty="0"/>
          </a:p>
        </p:txBody>
      </p:sp>
      <p:sp>
        <p:nvSpPr>
          <p:cNvPr id="3" name="內容版面配置區 2"/>
          <p:cNvSpPr>
            <a:spLocks noGrp="1"/>
          </p:cNvSpPr>
          <p:nvPr>
            <p:ph idx="1"/>
          </p:nvPr>
        </p:nvSpPr>
        <p:spPr/>
        <p:txBody>
          <a:bodyPr/>
          <a:lstStyle/>
          <a:p>
            <a:endParaRPr lang="en-US"/>
          </a:p>
        </p:txBody>
      </p:sp>
      <p:sp>
        <p:nvSpPr>
          <p:cNvPr id="4" name="書卷 (水平) 3"/>
          <p:cNvSpPr>
            <a:spLocks noChangeArrowheads="1"/>
          </p:cNvSpPr>
          <p:nvPr/>
        </p:nvSpPr>
        <p:spPr bwMode="auto">
          <a:xfrm>
            <a:off x="2144157" y="2145081"/>
            <a:ext cx="8218118" cy="3879937"/>
          </a:xfrm>
          <a:prstGeom prst="horizontalScroll">
            <a:avLst>
              <a:gd name="adj" fmla="val 12500"/>
            </a:avLst>
          </a:prstGeom>
          <a:solidFill>
            <a:srgbClr val="DADADA"/>
          </a:solidFill>
          <a:ln w="25400">
            <a:solidFill>
              <a:srgbClr val="000000"/>
            </a:solidFill>
            <a:round/>
            <a:headEnd/>
            <a:tailEnd/>
          </a:ln>
        </p:spPr>
        <p:txBody>
          <a:bodyPr rot="0" vert="horz" wrap="square" lIns="91440" tIns="45720" rIns="91440" bIns="45720" anchor="t" anchorCtr="0" upright="1">
            <a:noAutofit/>
          </a:bodyPr>
          <a:lstStyle/>
          <a:p>
            <a:pPr>
              <a:spcAft>
                <a:spcPts val="0"/>
              </a:spcAft>
            </a:pPr>
            <a:r>
              <a:rPr lang="zh-TW" sz="4000" dirty="0">
                <a:solidFill>
                  <a:srgbClr val="000000"/>
                </a:solidFill>
                <a:effectLst/>
                <a:latin typeface="Times New Roman" panose="02020603050405020304" pitchFamily="18" charset="0"/>
                <a:ea typeface="標楷體" panose="03000509000000000000" pitchFamily="65" charset="-120"/>
              </a:rPr>
              <a:t>第一式：</a:t>
            </a:r>
            <a:r>
              <a:rPr lang="zh-TW" altLang="en-US" sz="4000" dirty="0">
                <a:solidFill>
                  <a:srgbClr val="000000"/>
                </a:solidFill>
                <a:effectLst/>
                <a:latin typeface="Times New Roman" panose="02020603050405020304" pitchFamily="18" charset="0"/>
                <a:ea typeface="標楷體" panose="03000509000000000000" pitchFamily="65" charset="-120"/>
              </a:rPr>
              <a:t>直接拒絕</a:t>
            </a:r>
            <a:endParaRPr lang="en-US" dirty="0">
              <a:solidFill>
                <a:srgbClr val="000000"/>
              </a:solidFill>
              <a:effectLst/>
              <a:latin typeface="Times New Roman" panose="02020603050405020304" pitchFamily="18" charset="0"/>
              <a:ea typeface="新細明體" panose="02020500000000000000" pitchFamily="18" charset="-120"/>
            </a:endParaRPr>
          </a:p>
          <a:p>
            <a:pPr>
              <a:spcAft>
                <a:spcPts val="0"/>
              </a:spcAft>
            </a:pPr>
            <a:r>
              <a:rPr lang="zh-TW" sz="4000" dirty="0">
                <a:solidFill>
                  <a:srgbClr val="000000"/>
                </a:solidFill>
                <a:effectLst/>
                <a:latin typeface="Times New Roman" panose="02020603050405020304" pitchFamily="18" charset="0"/>
                <a:ea typeface="標楷體" panose="03000509000000000000" pitchFamily="65" charset="-120"/>
              </a:rPr>
              <a:t>直接對邀約你吸</a:t>
            </a:r>
            <a:r>
              <a:rPr lang="zh-TW" altLang="en-US" sz="4000" dirty="0">
                <a:solidFill>
                  <a:srgbClr val="000000"/>
                </a:solidFill>
                <a:effectLst/>
                <a:latin typeface="Times New Roman" panose="02020603050405020304" pitchFamily="18" charset="0"/>
                <a:ea typeface="標楷體" panose="03000509000000000000" pitchFamily="65" charset="-120"/>
              </a:rPr>
              <a:t>水</a:t>
            </a:r>
            <a:r>
              <a:rPr lang="zh-TW" sz="4000" dirty="0">
                <a:solidFill>
                  <a:srgbClr val="000000"/>
                </a:solidFill>
                <a:effectLst/>
                <a:latin typeface="Times New Roman" panose="02020603050405020304" pitchFamily="18" charset="0"/>
                <a:ea typeface="標楷體" panose="03000509000000000000" pitchFamily="65" charset="-120"/>
              </a:rPr>
              <a:t>煙的朋友說：「</a:t>
            </a:r>
            <a:r>
              <a:rPr lang="zh-TW" altLang="en-US" sz="4000" dirty="0">
                <a:solidFill>
                  <a:srgbClr val="000000"/>
                </a:solidFill>
                <a:effectLst/>
                <a:latin typeface="Times New Roman" panose="02020603050405020304" pitchFamily="18" charset="0"/>
                <a:ea typeface="標楷體" panose="03000509000000000000" pitchFamily="65" charset="-120"/>
              </a:rPr>
              <a:t>水煙並不如你所說般只有好處沒有壞處，</a:t>
            </a:r>
            <a:r>
              <a:rPr lang="zh-TW" sz="4000" dirty="0">
                <a:solidFill>
                  <a:srgbClr val="000000"/>
                </a:solidFill>
                <a:effectLst/>
                <a:latin typeface="Times New Roman" panose="02020603050405020304" pitchFamily="18" charset="0"/>
                <a:ea typeface="標楷體" panose="03000509000000000000" pitchFamily="65" charset="-120"/>
              </a:rPr>
              <a:t>我不喜歡吸煙。」</a:t>
            </a:r>
            <a:endParaRPr lang="en-US" dirty="0">
              <a:solidFill>
                <a:srgbClr val="000000"/>
              </a:solidFill>
              <a:effectLst/>
              <a:latin typeface="Times New Roman" panose="02020603050405020304" pitchFamily="18" charset="0"/>
              <a:ea typeface="新細明體" panose="02020500000000000000" pitchFamily="18" charset="-120"/>
            </a:endParaRPr>
          </a:p>
        </p:txBody>
      </p:sp>
      <p:pic>
        <p:nvPicPr>
          <p:cNvPr id="5" name="圖片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22195" y="2699698"/>
            <a:ext cx="685800" cy="681990"/>
          </a:xfrm>
          <a:prstGeom prst="rect">
            <a:avLst/>
          </a:prstGeom>
          <a:noFill/>
          <a:ln>
            <a:noFill/>
          </a:ln>
        </p:spPr>
      </p:pic>
    </p:spTree>
    <p:extLst>
      <p:ext uri="{BB962C8B-B14F-4D97-AF65-F5344CB8AC3E}">
        <p14:creationId xmlns:p14="http://schemas.microsoft.com/office/powerpoint/2010/main" val="5073909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en-US"/>
          </a:p>
        </p:txBody>
      </p:sp>
      <p:sp>
        <p:nvSpPr>
          <p:cNvPr id="3" name="內容版面配置區 2"/>
          <p:cNvSpPr>
            <a:spLocks noGrp="1"/>
          </p:cNvSpPr>
          <p:nvPr>
            <p:ph idx="1"/>
          </p:nvPr>
        </p:nvSpPr>
        <p:spPr/>
        <p:txBody>
          <a:bodyPr/>
          <a:lstStyle/>
          <a:p>
            <a:endParaRPr lang="en-US"/>
          </a:p>
        </p:txBody>
      </p:sp>
      <p:sp>
        <p:nvSpPr>
          <p:cNvPr id="4" name="書卷 (水平) 3"/>
          <p:cNvSpPr>
            <a:spLocks noChangeArrowheads="1"/>
          </p:cNvSpPr>
          <p:nvPr/>
        </p:nvSpPr>
        <p:spPr bwMode="auto">
          <a:xfrm>
            <a:off x="2133718" y="2103961"/>
            <a:ext cx="8238995" cy="4046005"/>
          </a:xfrm>
          <a:prstGeom prst="horizontalScroll">
            <a:avLst>
              <a:gd name="adj" fmla="val 12500"/>
            </a:avLst>
          </a:prstGeom>
          <a:solidFill>
            <a:srgbClr val="DADADA"/>
          </a:solidFill>
          <a:ln w="25400">
            <a:solidFill>
              <a:srgbClr val="000000"/>
            </a:solidFill>
            <a:round/>
            <a:headEnd/>
            <a:tailEnd/>
          </a:ln>
        </p:spPr>
        <p:txBody>
          <a:bodyPr rot="0" vert="horz" wrap="square" lIns="91440" tIns="45720" rIns="91440" bIns="45720" anchor="t" anchorCtr="0" upright="1">
            <a:noAutofit/>
          </a:bodyPr>
          <a:lstStyle/>
          <a:p>
            <a:pPr>
              <a:spcAft>
                <a:spcPts val="0"/>
              </a:spcAft>
            </a:pPr>
            <a:r>
              <a:rPr lang="zh-TW" sz="4000" dirty="0">
                <a:solidFill>
                  <a:srgbClr val="000000"/>
                </a:solidFill>
                <a:effectLst/>
                <a:latin typeface="Times New Roman" panose="02020603050405020304" pitchFamily="18" charset="0"/>
                <a:ea typeface="標楷體" panose="03000509000000000000" pitchFamily="65" charset="-120"/>
              </a:rPr>
              <a:t>第二式：</a:t>
            </a:r>
            <a:r>
              <a:rPr lang="zh-TW" altLang="en-US" sz="4000" dirty="0">
                <a:solidFill>
                  <a:srgbClr val="000000"/>
                </a:solidFill>
                <a:effectLst/>
                <a:latin typeface="Times New Roman" panose="02020603050405020304" pitchFamily="18" charset="0"/>
                <a:ea typeface="標楷體" panose="03000509000000000000" pitchFamily="65" charset="-120"/>
              </a:rPr>
              <a:t>遠離誘惑</a:t>
            </a:r>
            <a:endParaRPr lang="en-US" dirty="0">
              <a:solidFill>
                <a:srgbClr val="000000"/>
              </a:solidFill>
              <a:effectLst/>
              <a:latin typeface="Times New Roman" panose="02020603050405020304" pitchFamily="18" charset="0"/>
              <a:ea typeface="新細明體" panose="02020500000000000000" pitchFamily="18" charset="-120"/>
            </a:endParaRPr>
          </a:p>
          <a:p>
            <a:pPr>
              <a:spcAft>
                <a:spcPts val="0"/>
              </a:spcAft>
            </a:pPr>
            <a:r>
              <a:rPr lang="zh-TW" altLang="en-US" sz="4000" dirty="0">
                <a:solidFill>
                  <a:srgbClr val="000000"/>
                </a:solidFill>
                <a:latin typeface="Times New Roman" panose="02020603050405020304" pitchFamily="18" charset="0"/>
                <a:ea typeface="標楷體" panose="03000509000000000000" pitchFamily="65" charset="-120"/>
              </a:rPr>
              <a:t>向朋友建議選擇</a:t>
            </a:r>
            <a:r>
              <a:rPr lang="zh-TW" altLang="en-US" sz="4000" dirty="0">
                <a:solidFill>
                  <a:srgbClr val="000000"/>
                </a:solidFill>
                <a:effectLst/>
                <a:latin typeface="Times New Roman" panose="02020603050405020304" pitchFamily="18" charset="0"/>
                <a:ea typeface="標楷體" panose="03000509000000000000" pitchFamily="65" charset="-120"/>
              </a:rPr>
              <a:t>其他特色餐廳，遠離有水煙供應的地方</a:t>
            </a:r>
            <a:r>
              <a:rPr lang="zh-TW" sz="4000" dirty="0">
                <a:solidFill>
                  <a:srgbClr val="000000"/>
                </a:solidFill>
                <a:effectLst/>
                <a:latin typeface="Times New Roman" panose="02020603050405020304" pitchFamily="18" charset="0"/>
                <a:ea typeface="標楷體" panose="03000509000000000000" pitchFamily="65" charset="-120"/>
              </a:rPr>
              <a:t>，勿讓對方引誘自己吸煙。</a:t>
            </a:r>
            <a:endParaRPr lang="en-US" dirty="0">
              <a:solidFill>
                <a:srgbClr val="000000"/>
              </a:solidFill>
              <a:effectLst/>
              <a:latin typeface="Times New Roman" panose="02020603050405020304" pitchFamily="18" charset="0"/>
              <a:ea typeface="新細明體" panose="02020500000000000000" pitchFamily="18" charset="-120"/>
            </a:endParaRPr>
          </a:p>
        </p:txBody>
      </p:sp>
      <p:pic>
        <p:nvPicPr>
          <p:cNvPr id="5" name="圖片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02730" y="2695958"/>
            <a:ext cx="685800" cy="681990"/>
          </a:xfrm>
          <a:prstGeom prst="rect">
            <a:avLst/>
          </a:prstGeom>
          <a:noFill/>
          <a:ln>
            <a:noFill/>
          </a:ln>
        </p:spPr>
      </p:pic>
    </p:spTree>
    <p:extLst>
      <p:ext uri="{BB962C8B-B14F-4D97-AF65-F5344CB8AC3E}">
        <p14:creationId xmlns:p14="http://schemas.microsoft.com/office/powerpoint/2010/main" val="3826550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en-US"/>
          </a:p>
        </p:txBody>
      </p:sp>
      <p:sp>
        <p:nvSpPr>
          <p:cNvPr id="3" name="內容版面配置區 2"/>
          <p:cNvSpPr>
            <a:spLocks noGrp="1"/>
          </p:cNvSpPr>
          <p:nvPr>
            <p:ph idx="1"/>
          </p:nvPr>
        </p:nvSpPr>
        <p:spPr/>
        <p:txBody>
          <a:bodyPr/>
          <a:lstStyle/>
          <a:p>
            <a:endParaRPr lang="en-US" dirty="0"/>
          </a:p>
        </p:txBody>
      </p:sp>
      <p:sp>
        <p:nvSpPr>
          <p:cNvPr id="4" name="書卷 (水平) 3"/>
          <p:cNvSpPr>
            <a:spLocks noChangeArrowheads="1"/>
          </p:cNvSpPr>
          <p:nvPr/>
        </p:nvSpPr>
        <p:spPr bwMode="auto">
          <a:xfrm>
            <a:off x="2069926" y="2015732"/>
            <a:ext cx="8364255" cy="3758768"/>
          </a:xfrm>
          <a:prstGeom prst="horizontalScroll">
            <a:avLst>
              <a:gd name="adj" fmla="val 12500"/>
            </a:avLst>
          </a:prstGeom>
          <a:solidFill>
            <a:srgbClr val="DADADA"/>
          </a:solidFill>
          <a:ln w="25400">
            <a:solidFill>
              <a:srgbClr val="000000"/>
            </a:solidFill>
            <a:round/>
            <a:headEnd/>
            <a:tailEnd/>
          </a:ln>
        </p:spPr>
        <p:txBody>
          <a:bodyPr rot="0" vert="horz" wrap="square" lIns="91440" tIns="45720" rIns="91440" bIns="45720" anchor="t" anchorCtr="0" upright="1">
            <a:noAutofit/>
          </a:bodyPr>
          <a:lstStyle/>
          <a:p>
            <a:pPr>
              <a:spcAft>
                <a:spcPts val="0"/>
              </a:spcAft>
            </a:pPr>
            <a:r>
              <a:rPr lang="zh-TW" sz="4000" dirty="0">
                <a:solidFill>
                  <a:srgbClr val="000000"/>
                </a:solidFill>
                <a:effectLst/>
                <a:latin typeface="Times New Roman" panose="02020603050405020304" pitchFamily="18" charset="0"/>
                <a:ea typeface="標楷體" panose="03000509000000000000" pitchFamily="65" charset="-120"/>
              </a:rPr>
              <a:t>第三式：</a:t>
            </a:r>
            <a:r>
              <a:rPr lang="zh-TW" altLang="en-US" sz="4000" dirty="0">
                <a:solidFill>
                  <a:srgbClr val="000000"/>
                </a:solidFill>
                <a:effectLst/>
                <a:latin typeface="Times New Roman" panose="02020603050405020304" pitchFamily="18" charset="0"/>
                <a:ea typeface="標楷體" panose="03000509000000000000" pitchFamily="65" charset="-120"/>
              </a:rPr>
              <a:t>堅定不移</a:t>
            </a:r>
            <a:endParaRPr lang="en-US" dirty="0">
              <a:solidFill>
                <a:srgbClr val="000000"/>
              </a:solidFill>
              <a:effectLst/>
              <a:latin typeface="Times New Roman" panose="02020603050405020304" pitchFamily="18" charset="0"/>
              <a:ea typeface="新細明體" panose="02020500000000000000" pitchFamily="18" charset="-120"/>
            </a:endParaRPr>
          </a:p>
          <a:p>
            <a:pPr>
              <a:spcAft>
                <a:spcPts val="0"/>
              </a:spcAft>
            </a:pPr>
            <a:r>
              <a:rPr lang="zh-TW" sz="4000" dirty="0">
                <a:solidFill>
                  <a:srgbClr val="000000"/>
                </a:solidFill>
                <a:effectLst/>
                <a:latin typeface="Times New Roman" panose="02020603050405020304" pitchFamily="18" charset="0"/>
                <a:ea typeface="標楷體" panose="03000509000000000000" pitchFamily="65" charset="-120"/>
              </a:rPr>
              <a:t>以堅決認真的態度表示自己不會吸</a:t>
            </a:r>
            <a:r>
              <a:rPr lang="zh-TW" altLang="en-US" sz="4000" dirty="0">
                <a:solidFill>
                  <a:srgbClr val="000000"/>
                </a:solidFill>
                <a:effectLst/>
                <a:latin typeface="Times New Roman" panose="02020603050405020304" pitchFamily="18" charset="0"/>
                <a:ea typeface="標楷體" panose="03000509000000000000" pitchFamily="65" charset="-120"/>
              </a:rPr>
              <a:t>食任何種類的</a:t>
            </a:r>
            <a:r>
              <a:rPr lang="zh-TW" sz="4000" dirty="0">
                <a:solidFill>
                  <a:srgbClr val="000000"/>
                </a:solidFill>
                <a:effectLst/>
                <a:latin typeface="Times New Roman" panose="02020603050405020304" pitchFamily="18" charset="0"/>
                <a:ea typeface="標楷體" panose="03000509000000000000" pitchFamily="65" charset="-120"/>
              </a:rPr>
              <a:t>煙，切勿模稜兩可、受人影響。</a:t>
            </a:r>
            <a:endParaRPr lang="en-US" dirty="0">
              <a:solidFill>
                <a:srgbClr val="000000"/>
              </a:solidFill>
              <a:effectLst/>
              <a:latin typeface="Times New Roman" panose="02020603050405020304" pitchFamily="18" charset="0"/>
              <a:ea typeface="新細明體" panose="02020500000000000000" pitchFamily="18" charset="-120"/>
            </a:endParaRPr>
          </a:p>
        </p:txBody>
      </p:sp>
      <p:pic>
        <p:nvPicPr>
          <p:cNvPr id="5" name="圖片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97143" y="2549386"/>
            <a:ext cx="685800" cy="681990"/>
          </a:xfrm>
          <a:prstGeom prst="rect">
            <a:avLst/>
          </a:prstGeom>
          <a:noFill/>
          <a:ln>
            <a:noFill/>
          </a:ln>
        </p:spPr>
      </p:pic>
    </p:spTree>
    <p:extLst>
      <p:ext uri="{BB962C8B-B14F-4D97-AF65-F5344CB8AC3E}">
        <p14:creationId xmlns:p14="http://schemas.microsoft.com/office/powerpoint/2010/main" val="33614721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en-US"/>
          </a:p>
        </p:txBody>
      </p:sp>
      <p:sp>
        <p:nvSpPr>
          <p:cNvPr id="3" name="內容版面配置區 2"/>
          <p:cNvSpPr>
            <a:spLocks noGrp="1"/>
          </p:cNvSpPr>
          <p:nvPr>
            <p:ph idx="1"/>
          </p:nvPr>
        </p:nvSpPr>
        <p:spPr/>
        <p:txBody>
          <a:bodyPr/>
          <a:lstStyle/>
          <a:p>
            <a:endParaRPr lang="en-US" dirty="0"/>
          </a:p>
        </p:txBody>
      </p:sp>
      <p:sp>
        <p:nvSpPr>
          <p:cNvPr id="4" name="書卷 (水平) 3"/>
          <p:cNvSpPr>
            <a:spLocks noChangeArrowheads="1"/>
          </p:cNvSpPr>
          <p:nvPr/>
        </p:nvSpPr>
        <p:spPr bwMode="auto">
          <a:xfrm>
            <a:off x="2069926" y="2015731"/>
            <a:ext cx="8364255" cy="4287791"/>
          </a:xfrm>
          <a:prstGeom prst="horizontalScroll">
            <a:avLst>
              <a:gd name="adj" fmla="val 12500"/>
            </a:avLst>
          </a:prstGeom>
          <a:solidFill>
            <a:srgbClr val="DADADA"/>
          </a:solidFill>
          <a:ln w="25400">
            <a:solidFill>
              <a:srgbClr val="000000"/>
            </a:solidFill>
            <a:round/>
            <a:headEnd/>
            <a:tailEnd/>
          </a:ln>
        </p:spPr>
        <p:txBody>
          <a:bodyPr rot="0" vert="horz" wrap="square" lIns="91440" tIns="45720" rIns="91440" bIns="45720" anchor="t" anchorCtr="0" upright="1">
            <a:noAutofit/>
          </a:bodyPr>
          <a:lstStyle/>
          <a:p>
            <a:pPr>
              <a:spcAft>
                <a:spcPts val="0"/>
              </a:spcAft>
            </a:pPr>
            <a:r>
              <a:rPr lang="zh-TW" sz="4000" dirty="0" smtClean="0">
                <a:solidFill>
                  <a:srgbClr val="000000"/>
                </a:solidFill>
                <a:effectLst/>
                <a:latin typeface="Times New Roman" panose="02020603050405020304" pitchFamily="18" charset="0"/>
                <a:ea typeface="標楷體" panose="03000509000000000000" pitchFamily="65" charset="-120"/>
              </a:rPr>
              <a:t>第</a:t>
            </a:r>
            <a:r>
              <a:rPr lang="zh-TW" altLang="en-US" sz="4000" dirty="0" smtClean="0">
                <a:solidFill>
                  <a:srgbClr val="000000"/>
                </a:solidFill>
                <a:effectLst/>
                <a:latin typeface="Times New Roman" panose="02020603050405020304" pitchFamily="18" charset="0"/>
                <a:ea typeface="標楷體" panose="03000509000000000000" pitchFamily="65" charset="-120"/>
              </a:rPr>
              <a:t>四</a:t>
            </a:r>
            <a:r>
              <a:rPr lang="zh-TW" sz="4000" dirty="0" smtClean="0">
                <a:solidFill>
                  <a:srgbClr val="000000"/>
                </a:solidFill>
                <a:effectLst/>
                <a:latin typeface="Times New Roman" panose="02020603050405020304" pitchFamily="18" charset="0"/>
                <a:ea typeface="標楷體" panose="03000509000000000000" pitchFamily="65" charset="-120"/>
              </a:rPr>
              <a:t>式：</a:t>
            </a:r>
            <a:r>
              <a:rPr lang="zh-TW" altLang="en-US" sz="4000" dirty="0" smtClean="0">
                <a:solidFill>
                  <a:srgbClr val="000000"/>
                </a:solidFill>
                <a:effectLst/>
                <a:latin typeface="Times New Roman" panose="02020603050405020304" pitchFamily="18" charset="0"/>
                <a:ea typeface="標楷體" panose="03000509000000000000" pitchFamily="65" charset="-120"/>
              </a:rPr>
              <a:t>反客為主</a:t>
            </a:r>
            <a:endParaRPr lang="en-US" dirty="0" smtClean="0">
              <a:solidFill>
                <a:srgbClr val="000000"/>
              </a:solidFill>
              <a:effectLst/>
              <a:latin typeface="Times New Roman" panose="02020603050405020304" pitchFamily="18" charset="0"/>
              <a:ea typeface="新細明體" panose="02020500000000000000" pitchFamily="18" charset="-120"/>
            </a:endParaRPr>
          </a:p>
          <a:p>
            <a:pPr>
              <a:spcAft>
                <a:spcPts val="0"/>
              </a:spcAft>
            </a:pPr>
            <a:r>
              <a:rPr lang="zh-TW" altLang="en-US" sz="4000" dirty="0">
                <a:solidFill>
                  <a:srgbClr val="000000"/>
                </a:solidFill>
                <a:latin typeface="Times New Roman" panose="02020603050405020304" pitchFamily="18" charset="0"/>
                <a:ea typeface="標楷體" panose="03000509000000000000" pitchFamily="65" charset="-120"/>
              </a:rPr>
              <a:t>向朋友釐清</a:t>
            </a:r>
            <a:r>
              <a:rPr lang="zh-TW" altLang="en-US" sz="4000" dirty="0" smtClean="0">
                <a:solidFill>
                  <a:srgbClr val="000000"/>
                </a:solidFill>
                <a:latin typeface="Times New Roman" panose="02020603050405020304" pitchFamily="18" charset="0"/>
                <a:ea typeface="標楷體" panose="03000509000000000000" pitchFamily="65" charset="-120"/>
              </a:rPr>
              <a:t>水煙的迷思和解說水煙的禍害，勸戒朋友不要</a:t>
            </a:r>
            <a:r>
              <a:rPr lang="zh-TW" altLang="en-US" sz="4000" dirty="0">
                <a:solidFill>
                  <a:srgbClr val="000000"/>
                </a:solidFill>
                <a:latin typeface="Times New Roman" panose="02020603050405020304" pitchFamily="18" charset="0"/>
                <a:ea typeface="標楷體" panose="03000509000000000000" pitchFamily="65" charset="-120"/>
              </a:rPr>
              <a:t>誤</a:t>
            </a:r>
            <a:r>
              <a:rPr lang="zh-TW" altLang="en-US" sz="4000" dirty="0" smtClean="0">
                <a:solidFill>
                  <a:srgbClr val="000000"/>
                </a:solidFill>
                <a:latin typeface="Times New Roman" panose="02020603050405020304" pitchFamily="18" charset="0"/>
                <a:ea typeface="標楷體" panose="03000509000000000000" pitchFamily="65" charset="-120"/>
              </a:rPr>
              <a:t>墮</a:t>
            </a:r>
            <a:r>
              <a:rPr lang="zh-TW" altLang="en-US" sz="4000" dirty="0">
                <a:solidFill>
                  <a:srgbClr val="000000"/>
                </a:solidFill>
                <a:latin typeface="Times New Roman" panose="02020603050405020304" pitchFamily="18" charset="0"/>
                <a:ea typeface="標楷體" panose="03000509000000000000" pitchFamily="65" charset="-120"/>
              </a:rPr>
              <a:t>「</a:t>
            </a:r>
            <a:r>
              <a:rPr lang="zh-TW" altLang="en-US" sz="4000" dirty="0" smtClean="0">
                <a:solidFill>
                  <a:srgbClr val="000000"/>
                </a:solidFill>
                <a:latin typeface="Times New Roman" panose="02020603050405020304" pitchFamily="18" charset="0"/>
                <a:ea typeface="標楷體" panose="03000509000000000000" pitchFamily="65" charset="-120"/>
              </a:rPr>
              <a:t>糖衣陷阱」，並建議健康的</a:t>
            </a:r>
            <a:r>
              <a:rPr lang="zh-TW" altLang="en-US" sz="4000" dirty="0" smtClean="0">
                <a:latin typeface="Times New Roman" panose="02020603050405020304" pitchFamily="18" charset="0"/>
                <a:ea typeface="標楷體" panose="03000509000000000000" pitchFamily="65" charset="-120"/>
              </a:rPr>
              <a:t>社交方式</a:t>
            </a:r>
            <a:r>
              <a:rPr lang="zh-TW" sz="4000" dirty="0" smtClean="0">
                <a:solidFill>
                  <a:srgbClr val="000000"/>
                </a:solidFill>
                <a:effectLst/>
                <a:latin typeface="Times New Roman" panose="02020603050405020304" pitchFamily="18" charset="0"/>
                <a:ea typeface="標楷體" panose="03000509000000000000" pitchFamily="65" charset="-120"/>
              </a:rPr>
              <a:t>。</a:t>
            </a:r>
            <a:endParaRPr lang="en-US" dirty="0">
              <a:solidFill>
                <a:srgbClr val="000000"/>
              </a:solidFill>
              <a:effectLst/>
              <a:latin typeface="Times New Roman" panose="02020603050405020304" pitchFamily="18" charset="0"/>
              <a:ea typeface="新細明體" panose="02020500000000000000" pitchFamily="18" charset="-120"/>
            </a:endParaRPr>
          </a:p>
        </p:txBody>
      </p:sp>
      <p:pic>
        <p:nvPicPr>
          <p:cNvPr id="5" name="圖片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97143" y="2597513"/>
            <a:ext cx="685800" cy="681990"/>
          </a:xfrm>
          <a:prstGeom prst="rect">
            <a:avLst/>
          </a:prstGeom>
          <a:noFill/>
          <a:ln>
            <a:noFill/>
          </a:ln>
        </p:spPr>
      </p:pic>
    </p:spTree>
    <p:extLst>
      <p:ext uri="{BB962C8B-B14F-4D97-AF65-F5344CB8AC3E}">
        <p14:creationId xmlns:p14="http://schemas.microsoft.com/office/powerpoint/2010/main" val="18681448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「法例你要知」</a:t>
            </a:r>
            <a:r>
              <a:rPr lang="en-US" altLang="zh-TW" dirty="0"/>
              <a:t/>
            </a:r>
            <a:br>
              <a:rPr lang="en-US" altLang="zh-TW" dirty="0"/>
            </a:br>
            <a:r>
              <a:rPr lang="zh-TW" altLang="en-US" dirty="0"/>
              <a:t>世界衞生組織的建議及香港的法例</a:t>
            </a:r>
            <a:endParaRPr lang="en-US" dirty="0"/>
          </a:p>
        </p:txBody>
      </p:sp>
      <p:sp>
        <p:nvSpPr>
          <p:cNvPr id="3" name="內容版面配置區 2"/>
          <p:cNvSpPr>
            <a:spLocks noGrp="1"/>
          </p:cNvSpPr>
          <p:nvPr>
            <p:ph idx="1"/>
          </p:nvPr>
        </p:nvSpPr>
        <p:spPr>
          <a:xfrm>
            <a:off x="1451579" y="2015732"/>
            <a:ext cx="9603275" cy="4059391"/>
          </a:xfrm>
        </p:spPr>
        <p:txBody>
          <a:bodyPr>
            <a:normAutofit/>
          </a:bodyPr>
          <a:lstStyle/>
          <a:p>
            <a:pPr fontAlgn="base"/>
            <a:r>
              <a:rPr lang="zh-TW" altLang="en-US" sz="2800" dirty="0"/>
              <a:t>世界衞生組織建議一系列規管水煙的措施，包括</a:t>
            </a:r>
            <a:endParaRPr lang="en-US" altLang="zh-TW" sz="2800" dirty="0"/>
          </a:p>
          <a:p>
            <a:pPr lvl="1" fontAlgn="base"/>
            <a:r>
              <a:rPr lang="zh-TW" altLang="en-US" sz="2600" dirty="0" smtClean="0"/>
              <a:t>（</a:t>
            </a:r>
            <a:r>
              <a:rPr lang="en-US" altLang="zh-TW" sz="2600" dirty="0" smtClean="0"/>
              <a:t>1</a:t>
            </a:r>
            <a:r>
              <a:rPr lang="zh-TW" altLang="en-US" sz="2600" dirty="0" smtClean="0"/>
              <a:t>）禁止</a:t>
            </a:r>
            <a:r>
              <a:rPr lang="zh-TW" altLang="en-US" sz="2600" dirty="0"/>
              <a:t>在公共場所使用水煙；</a:t>
            </a:r>
            <a:endParaRPr lang="en-US" altLang="zh-TW" sz="2600" dirty="0"/>
          </a:p>
          <a:p>
            <a:pPr lvl="1" fontAlgn="base"/>
            <a:r>
              <a:rPr lang="zh-TW" altLang="en-US" sz="2600" dirty="0" smtClean="0"/>
              <a:t>（</a:t>
            </a:r>
            <a:r>
              <a:rPr lang="en-US" altLang="zh-TW" sz="2600" dirty="0" smtClean="0"/>
              <a:t>2</a:t>
            </a:r>
            <a:r>
              <a:rPr lang="zh-TW" altLang="en-US" sz="2600" dirty="0" smtClean="0"/>
              <a:t>）禁止</a:t>
            </a:r>
            <a:r>
              <a:rPr lang="zh-TW" altLang="en-US" sz="2600" dirty="0"/>
              <a:t>在水煙製品中使用香料；</a:t>
            </a:r>
            <a:endParaRPr lang="en-US" altLang="zh-TW" sz="2600" dirty="0"/>
          </a:p>
          <a:p>
            <a:pPr lvl="1" fontAlgn="base"/>
            <a:r>
              <a:rPr lang="zh-TW" altLang="en-US" sz="2600" dirty="0" smtClean="0"/>
              <a:t>（</a:t>
            </a:r>
            <a:r>
              <a:rPr lang="en-US" altLang="zh-TW" sz="2600" dirty="0" smtClean="0"/>
              <a:t>3</a:t>
            </a:r>
            <a:r>
              <a:rPr lang="zh-TW" altLang="en-US" sz="2600" dirty="0" smtClean="0"/>
              <a:t>）定期</a:t>
            </a:r>
            <a:r>
              <a:rPr lang="zh-TW" altLang="en-US" sz="2600" dirty="0"/>
              <a:t>增加水煙及其他煙草產品草的稅率；</a:t>
            </a:r>
            <a:endParaRPr lang="en-US" altLang="zh-TW" sz="2600" dirty="0"/>
          </a:p>
          <a:p>
            <a:pPr lvl="1" fontAlgn="base"/>
            <a:r>
              <a:rPr lang="zh-TW" altLang="en-US" sz="2600" dirty="0" smtClean="0"/>
              <a:t>（</a:t>
            </a:r>
            <a:r>
              <a:rPr lang="en-US" altLang="zh-TW" sz="2600" dirty="0" smtClean="0"/>
              <a:t>4</a:t>
            </a:r>
            <a:r>
              <a:rPr lang="zh-TW" altLang="en-US" sz="2600" dirty="0" smtClean="0"/>
              <a:t>）禁止</a:t>
            </a:r>
            <a:r>
              <a:rPr lang="zh-TW" altLang="en-US" sz="2600" dirty="0"/>
              <a:t>或限制水煙製品的銷售和</a:t>
            </a:r>
            <a:r>
              <a:rPr lang="en-US" altLang="zh-TW" sz="2600" dirty="0"/>
              <a:t>/</a:t>
            </a:r>
            <a:r>
              <a:rPr lang="zh-TW" altLang="en-US" sz="2600" dirty="0"/>
              <a:t>或貿易。</a:t>
            </a:r>
          </a:p>
          <a:p>
            <a:pPr fontAlgn="base"/>
            <a:r>
              <a:rPr lang="zh-TW" altLang="en-US" sz="2800" dirty="0"/>
              <a:t>根據香港的</a:t>
            </a:r>
            <a:r>
              <a:rPr lang="zh-TW" altLang="en-US" sz="2800" dirty="0" smtClean="0"/>
              <a:t>吸煙（公眾</a:t>
            </a:r>
            <a:r>
              <a:rPr lang="zh-TW" altLang="en-US" sz="2800" dirty="0"/>
              <a:t>衞</a:t>
            </a:r>
            <a:r>
              <a:rPr lang="zh-TW" altLang="en-US" sz="2800" dirty="0" smtClean="0"/>
              <a:t>生）條例</a:t>
            </a:r>
            <a:r>
              <a:rPr lang="zh-TW" altLang="en-US" sz="2800" dirty="0"/>
              <a:t>，任何人在禁煙區內吸食水煙亦會被檢控。違者定額罰款</a:t>
            </a:r>
            <a:r>
              <a:rPr lang="en-US" altLang="zh-TW" sz="2800" dirty="0"/>
              <a:t>$1,500</a:t>
            </a:r>
            <a:r>
              <a:rPr lang="zh-TW" altLang="en-US" sz="2800" dirty="0"/>
              <a:t>。</a:t>
            </a:r>
          </a:p>
        </p:txBody>
      </p:sp>
    </p:spTree>
    <p:extLst>
      <p:ext uri="{BB962C8B-B14F-4D97-AF65-F5344CB8AC3E}">
        <p14:creationId xmlns:p14="http://schemas.microsoft.com/office/powerpoint/2010/main" val="13005776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2986034-0341-4DA3-B173-F6FC4CE942DA}"/>
              </a:ext>
            </a:extLst>
          </p:cNvPr>
          <p:cNvSpPr>
            <a:spLocks noGrp="1"/>
          </p:cNvSpPr>
          <p:nvPr>
            <p:ph type="title"/>
          </p:nvPr>
        </p:nvSpPr>
        <p:spPr/>
        <p:txBody>
          <a:bodyPr/>
          <a:lstStyle/>
          <a:p>
            <a:r>
              <a:rPr lang="zh-TW" altLang="en-US" dirty="0"/>
              <a:t>你</a:t>
            </a:r>
            <a:r>
              <a:rPr lang="zh-TW" altLang="en-US" dirty="0" smtClean="0"/>
              <a:t>有聽過／加入</a:t>
            </a:r>
            <a:r>
              <a:rPr lang="zh-TW" altLang="en-US" dirty="0"/>
              <a:t>這些社交平台的「關注組」嗎？</a:t>
            </a:r>
            <a:endParaRPr lang="zh-HK" altLang="en-US" dirty="0"/>
          </a:p>
        </p:txBody>
      </p:sp>
      <p:sp>
        <p:nvSpPr>
          <p:cNvPr id="3" name="內容版面配置區 2">
            <a:extLst>
              <a:ext uri="{FF2B5EF4-FFF2-40B4-BE49-F238E27FC236}">
                <a16:creationId xmlns:a16="http://schemas.microsoft.com/office/drawing/2014/main" id="{6D7CB9FB-798C-4CA0-AC02-EA559BBF5393}"/>
              </a:ext>
            </a:extLst>
          </p:cNvPr>
          <p:cNvSpPr>
            <a:spLocks noGrp="1"/>
          </p:cNvSpPr>
          <p:nvPr>
            <p:ph idx="1"/>
          </p:nvPr>
        </p:nvSpPr>
        <p:spPr/>
        <p:txBody>
          <a:bodyPr/>
          <a:lstStyle/>
          <a:p>
            <a:endParaRPr lang="zh-HK" altLang="en-US" dirty="0"/>
          </a:p>
        </p:txBody>
      </p:sp>
      <p:pic>
        <p:nvPicPr>
          <p:cNvPr id="16" name="圖片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5119" y="3186565"/>
            <a:ext cx="5718544" cy="2792210"/>
          </a:xfrm>
          <a:prstGeom prst="rect">
            <a:avLst/>
          </a:prstGeom>
        </p:spPr>
      </p:pic>
      <p:pic>
        <p:nvPicPr>
          <p:cNvPr id="17" name="內容版面配置區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4391" y="1617228"/>
            <a:ext cx="5895343" cy="2786113"/>
          </a:xfrm>
          <a:prstGeom prst="rect">
            <a:avLst/>
          </a:prstGeom>
        </p:spPr>
      </p:pic>
      <p:pic>
        <p:nvPicPr>
          <p:cNvPr id="18" name="圖片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922" y="1437899"/>
            <a:ext cx="5456393" cy="2853175"/>
          </a:xfrm>
          <a:prstGeom prst="rect">
            <a:avLst/>
          </a:prstGeom>
        </p:spPr>
      </p:pic>
    </p:spTree>
    <p:extLst>
      <p:ext uri="{BB962C8B-B14F-4D97-AF65-F5344CB8AC3E}">
        <p14:creationId xmlns:p14="http://schemas.microsoft.com/office/powerpoint/2010/main" val="408282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總結</a:t>
            </a:r>
            <a:endParaRPr lang="en-US" dirty="0"/>
          </a:p>
        </p:txBody>
      </p:sp>
      <p:sp>
        <p:nvSpPr>
          <p:cNvPr id="3" name="內容版面配置區 2"/>
          <p:cNvSpPr>
            <a:spLocks noGrp="1"/>
          </p:cNvSpPr>
          <p:nvPr>
            <p:ph idx="1"/>
          </p:nvPr>
        </p:nvSpPr>
        <p:spPr>
          <a:xfrm>
            <a:off x="1451579" y="2015732"/>
            <a:ext cx="9603275" cy="4287791"/>
          </a:xfrm>
        </p:spPr>
        <p:txBody>
          <a:bodyPr>
            <a:normAutofit fontScale="92500"/>
          </a:bodyPr>
          <a:lstStyle/>
          <a:p>
            <a:r>
              <a:rPr lang="zh-TW" altLang="en-US" sz="2800" dirty="0"/>
              <a:t>一般人對水煙的認識</a:t>
            </a:r>
            <a:r>
              <a:rPr lang="zh-TW" altLang="en-US" sz="2800" b="1" dirty="0">
                <a:solidFill>
                  <a:schemeClr val="accent3">
                    <a:lumMod val="75000"/>
                  </a:schemeClr>
                </a:solidFill>
              </a:rPr>
              <a:t>存在不少誤解</a:t>
            </a:r>
            <a:r>
              <a:rPr lang="zh-TW" altLang="en-US" sz="2800" dirty="0"/>
              <a:t>，以為它相比起傳統香煙含有害物質較少，以為自己不容易上癮，但事實並非如此。</a:t>
            </a:r>
            <a:endParaRPr lang="en-US" altLang="zh-TW" sz="2800" dirty="0"/>
          </a:p>
          <a:p>
            <a:r>
              <a:rPr lang="zh-TW" altLang="en-US" sz="2800" b="1" dirty="0">
                <a:solidFill>
                  <a:schemeClr val="accent3">
                    <a:lumMod val="75000"/>
                  </a:schemeClr>
                </a:solidFill>
              </a:rPr>
              <a:t>應潔身自愛，愛惜健康，堅拒煙草誘惑</a:t>
            </a:r>
            <a:r>
              <a:rPr lang="zh-TW" altLang="en-US" sz="2800" dirty="0" smtClean="0"/>
              <a:t>。</a:t>
            </a:r>
            <a:endParaRPr lang="en-US" altLang="zh-TW" sz="2800" dirty="0" smtClean="0"/>
          </a:p>
          <a:p>
            <a:r>
              <a:rPr lang="zh-TW" altLang="en-US" sz="2800" dirty="0" smtClean="0"/>
              <a:t>瀏覽</a:t>
            </a:r>
            <a:r>
              <a:rPr lang="zh-TW" altLang="en-US" sz="2800" dirty="0"/>
              <a:t>網絡資訊時要</a:t>
            </a:r>
            <a:r>
              <a:rPr lang="zh-TW" altLang="en-US" sz="2800" b="1" dirty="0">
                <a:solidFill>
                  <a:schemeClr val="accent3">
                    <a:lumMod val="75000"/>
                  </a:schemeClr>
                </a:solidFill>
              </a:rPr>
              <a:t>明辨</a:t>
            </a:r>
            <a:r>
              <a:rPr lang="zh-TW" altLang="en-US" sz="2800" b="1" dirty="0" smtClean="0">
                <a:solidFill>
                  <a:schemeClr val="accent3">
                    <a:lumMod val="75000"/>
                  </a:schemeClr>
                </a:solidFill>
              </a:rPr>
              <a:t>慎思</a:t>
            </a:r>
            <a:r>
              <a:rPr lang="zh-TW" altLang="en-US" sz="2800" dirty="0" smtClean="0"/>
              <a:t>，切勿誤信虛假及不良訊息。</a:t>
            </a:r>
            <a:endParaRPr lang="zh-TW" altLang="en-US" sz="2800" dirty="0"/>
          </a:p>
          <a:p>
            <a:r>
              <a:rPr lang="zh-TW" altLang="en-US" sz="2800" b="1" dirty="0">
                <a:solidFill>
                  <a:schemeClr val="accent3">
                    <a:lumMod val="75000"/>
                  </a:schemeClr>
                </a:solidFill>
              </a:rPr>
              <a:t>不應吸食任何形式的</a:t>
            </a:r>
            <a:r>
              <a:rPr lang="zh-TW" altLang="en-US" sz="2800" b="1" dirty="0" smtClean="0">
                <a:solidFill>
                  <a:schemeClr val="accent3">
                    <a:lumMod val="75000"/>
                  </a:schemeClr>
                </a:solidFill>
              </a:rPr>
              <a:t>香煙</a:t>
            </a:r>
            <a:r>
              <a:rPr lang="zh-TW" altLang="en-US" sz="2800" dirty="0" smtClean="0"/>
              <a:t>（包括</a:t>
            </a:r>
            <a:r>
              <a:rPr lang="zh-TW" altLang="en-US" sz="2800" dirty="0"/>
              <a:t>：水煙、電子煙、加熱</a:t>
            </a:r>
            <a:r>
              <a:rPr lang="zh-TW" altLang="en-US" sz="2800" dirty="0" smtClean="0"/>
              <a:t>煙），</a:t>
            </a:r>
            <a:r>
              <a:rPr lang="zh-TW" altLang="en-US" sz="2800" dirty="0"/>
              <a:t>以及切勿被水煙的「糖衣包裝」所蒙騙。</a:t>
            </a:r>
            <a:endParaRPr lang="en-US" altLang="zh-TW" sz="2800" dirty="0"/>
          </a:p>
          <a:p>
            <a:r>
              <a:rPr lang="en-US" altLang="zh-TW" sz="2400" b="1" i="0" dirty="0">
                <a:solidFill>
                  <a:srgbClr val="050505"/>
                </a:solidFill>
                <a:effectLst/>
                <a:latin typeface="Segoe UI Historic" panose="020B0502040204020203" pitchFamily="34" charset="0"/>
              </a:rPr>
              <a:t>【</a:t>
            </a:r>
            <a:r>
              <a:rPr lang="zh-TW" altLang="en-US" sz="2400" b="1" i="0" dirty="0">
                <a:solidFill>
                  <a:srgbClr val="050505"/>
                </a:solidFill>
                <a:effectLst/>
                <a:latin typeface="Segoe UI Historic" panose="020B0502040204020203" pitchFamily="34" charset="0"/>
              </a:rPr>
              <a:t>咪點我！水煙都係煙🚭！</a:t>
            </a:r>
            <a:r>
              <a:rPr lang="en-US" altLang="zh-TW" sz="2400" b="1" i="0" dirty="0">
                <a:solidFill>
                  <a:srgbClr val="050505"/>
                </a:solidFill>
                <a:effectLst/>
                <a:latin typeface="Segoe UI Historic" panose="020B0502040204020203" pitchFamily="34" charset="0"/>
              </a:rPr>
              <a:t>】</a:t>
            </a:r>
            <a:r>
              <a:rPr lang="zh-TW" altLang="en-US" sz="2400" b="1" i="0" dirty="0">
                <a:solidFill>
                  <a:srgbClr val="050505"/>
                </a:solidFill>
                <a:effectLst/>
                <a:latin typeface="Segoe UI Historic" panose="020B0502040204020203" pitchFamily="34" charset="0"/>
              </a:rPr>
              <a:t>：</a:t>
            </a:r>
            <a:r>
              <a:rPr lang="en-US" altLang="zh-TW" sz="2800" dirty="0">
                <a:hlinkClick r:id="rId2"/>
              </a:rPr>
              <a:t>https://fb.watch/c4OjFM8aaz/</a:t>
            </a:r>
            <a:endParaRPr lang="zh-TW" altLang="en-US" sz="2800" dirty="0"/>
          </a:p>
        </p:txBody>
      </p:sp>
    </p:spTree>
    <p:extLst>
      <p:ext uri="{BB962C8B-B14F-4D97-AF65-F5344CB8AC3E}">
        <p14:creationId xmlns:p14="http://schemas.microsoft.com/office/powerpoint/2010/main" val="33907446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資料來源</a:t>
            </a:r>
            <a:endParaRPr lang="en-US" dirty="0"/>
          </a:p>
        </p:txBody>
      </p:sp>
      <p:sp>
        <p:nvSpPr>
          <p:cNvPr id="3" name="內容版面配置區 2"/>
          <p:cNvSpPr>
            <a:spLocks noGrp="1"/>
          </p:cNvSpPr>
          <p:nvPr>
            <p:ph idx="1"/>
          </p:nvPr>
        </p:nvSpPr>
        <p:spPr/>
        <p:txBody>
          <a:bodyPr>
            <a:normAutofit fontScale="92500" lnSpcReduction="10000"/>
          </a:bodyPr>
          <a:lstStyle/>
          <a:p>
            <a:r>
              <a:rPr lang="zh-TW" altLang="en-US" sz="2800" dirty="0"/>
              <a:t>香港吸煙與健康委員會，</a:t>
            </a:r>
            <a:r>
              <a:rPr lang="en-US" sz="2800" dirty="0">
                <a:hlinkClick r:id="rId2"/>
              </a:rPr>
              <a:t>https://www.cosh.org.hk/index.php?lang=tc</a:t>
            </a:r>
            <a:endParaRPr lang="en-US" sz="2800" dirty="0"/>
          </a:p>
          <a:p>
            <a:r>
              <a:rPr lang="zh-TW" altLang="en-US" sz="2800" dirty="0"/>
              <a:t>衞生署控煙酒</a:t>
            </a:r>
            <a:r>
              <a:rPr lang="zh-TW" altLang="en-US" sz="2800" dirty="0" smtClean="0"/>
              <a:t>辦公室</a:t>
            </a:r>
            <a:r>
              <a:rPr lang="en-US" altLang="zh-TW" sz="2800" dirty="0" smtClean="0"/>
              <a:t>---</a:t>
            </a:r>
            <a:r>
              <a:rPr lang="zh-TW" altLang="en-US" sz="2800" dirty="0" smtClean="0"/>
              <a:t>水煙的禍害單張</a:t>
            </a:r>
            <a:r>
              <a:rPr lang="en-US" sz="2800" dirty="0" smtClean="0">
                <a:hlinkClick r:id="rId3"/>
              </a:rPr>
              <a:t>https</a:t>
            </a:r>
            <a:r>
              <a:rPr lang="en-US" sz="2800" dirty="0">
                <a:hlinkClick r:id="rId3"/>
              </a:rPr>
              <a:t>://www.taco.gov.hk/t/tc_chi/downloads/files/waterpipe_leaflet_new.pdf</a:t>
            </a:r>
            <a:endParaRPr lang="en-US" sz="2800" dirty="0"/>
          </a:p>
          <a:p>
            <a:r>
              <a:rPr lang="zh-TW" altLang="en-US" sz="2800" dirty="0"/>
              <a:t>香港吸煙與健康委員會與香港大學公共衞生學院進行</a:t>
            </a:r>
            <a:r>
              <a:rPr lang="en-US" altLang="zh-TW" sz="2800" dirty="0"/>
              <a:t>﹝</a:t>
            </a:r>
            <a:r>
              <a:rPr lang="zh-TW" altLang="en-US" sz="2800" dirty="0"/>
              <a:t>委託香港大學民意研究計劃進行線上問卷調查</a:t>
            </a:r>
            <a:r>
              <a:rPr lang="en-US" altLang="zh-TW" sz="2800" dirty="0"/>
              <a:t>﹞﹝2016-17﹞</a:t>
            </a:r>
            <a:endParaRPr lang="en-US" sz="2800" dirty="0"/>
          </a:p>
        </p:txBody>
      </p:sp>
    </p:spTree>
    <p:extLst>
      <p:ext uri="{BB962C8B-B14F-4D97-AF65-F5344CB8AC3E}">
        <p14:creationId xmlns:p14="http://schemas.microsoft.com/office/powerpoint/2010/main" val="28402075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EFD0DFC-9A4D-424C-814C-2BA202365E7A}"/>
              </a:ext>
            </a:extLst>
          </p:cNvPr>
          <p:cNvSpPr>
            <a:spLocks noGrp="1"/>
          </p:cNvSpPr>
          <p:nvPr>
            <p:ph type="title"/>
          </p:nvPr>
        </p:nvSpPr>
        <p:spPr>
          <a:xfrm>
            <a:off x="985521" y="804519"/>
            <a:ext cx="10069334" cy="1049235"/>
          </a:xfrm>
        </p:spPr>
        <p:txBody>
          <a:bodyPr/>
          <a:lstStyle/>
          <a:p>
            <a:r>
              <a:rPr lang="zh-TW" altLang="en-US" dirty="0"/>
              <a:t>你有遇過可疑、不</a:t>
            </a:r>
            <a:r>
              <a:rPr lang="zh-TW" altLang="en-US" dirty="0" smtClean="0"/>
              <a:t>尋常或宣揚不良資訊的</a:t>
            </a:r>
            <a:r>
              <a:rPr lang="zh-TW" altLang="en-US" dirty="0"/>
              <a:t>「關注組」嗎？</a:t>
            </a:r>
            <a:endParaRPr lang="zh-HK" altLang="en-US" dirty="0"/>
          </a:p>
        </p:txBody>
      </p:sp>
      <p:pic>
        <p:nvPicPr>
          <p:cNvPr id="11" name="內容版面配置區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3202" y="1598610"/>
            <a:ext cx="7132938" cy="3328704"/>
          </a:xfrm>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879" y="2296003"/>
            <a:ext cx="7157301" cy="3528246"/>
          </a:xfrm>
          <a:prstGeom prst="rect">
            <a:avLst/>
          </a:prstGeom>
        </p:spPr>
      </p:pic>
    </p:spTree>
    <p:extLst>
      <p:ext uri="{BB962C8B-B14F-4D97-AF65-F5344CB8AC3E}">
        <p14:creationId xmlns:p14="http://schemas.microsoft.com/office/powerpoint/2010/main" val="37954318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情境題</a:t>
            </a:r>
            <a:endParaRPr lang="en-US" dirty="0"/>
          </a:p>
        </p:txBody>
      </p:sp>
      <p:pic>
        <p:nvPicPr>
          <p:cNvPr id="5" name="圖片 4"/>
          <p:cNvPicPr>
            <a:picLocks noChangeAspect="1"/>
          </p:cNvPicPr>
          <p:nvPr/>
        </p:nvPicPr>
        <p:blipFill>
          <a:blip r:embed="rId4"/>
          <a:stretch>
            <a:fillRect/>
          </a:stretch>
        </p:blipFill>
        <p:spPr>
          <a:xfrm>
            <a:off x="7346541" y="1857"/>
            <a:ext cx="4311428" cy="6856143"/>
          </a:xfrm>
          <a:prstGeom prst="rect">
            <a:avLst/>
          </a:prstGeom>
        </p:spPr>
      </p:pic>
      <p:sp>
        <p:nvSpPr>
          <p:cNvPr id="6" name="文字方塊 5"/>
          <p:cNvSpPr txBox="1"/>
          <p:nvPr/>
        </p:nvSpPr>
        <p:spPr>
          <a:xfrm>
            <a:off x="9449229" y="1448524"/>
            <a:ext cx="1856674" cy="738664"/>
          </a:xfrm>
          <a:prstGeom prst="rect">
            <a:avLst/>
          </a:prstGeom>
          <a:noFill/>
        </p:spPr>
        <p:txBody>
          <a:bodyPr wrap="square" rtlCol="0">
            <a:spAutoFit/>
          </a:bodyPr>
          <a:lstStyle/>
          <a:p>
            <a:r>
              <a:rPr lang="zh-TW" altLang="en-US" sz="1400" dirty="0" smtClean="0">
                <a:latin typeface="微軟正黑體" panose="020B0604030504040204" pitchFamily="34" charset="-120"/>
                <a:ea typeface="微軟正黑體" panose="020B0604030504040204" pitchFamily="34" charset="-120"/>
              </a:rPr>
              <a:t>阿明，好耐無見啦，不如出嚟聚一聚，傾下偈啦。</a:t>
            </a:r>
            <a:endParaRPr lang="en-US" sz="1400" dirty="0">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7751633" y="2885339"/>
            <a:ext cx="1880047" cy="954107"/>
          </a:xfrm>
          <a:prstGeom prst="rect">
            <a:avLst/>
          </a:prstGeom>
          <a:noFill/>
        </p:spPr>
        <p:txBody>
          <a:bodyPr wrap="square" rtlCol="0">
            <a:spAutoFit/>
          </a:bodyPr>
          <a:lstStyle/>
          <a:p>
            <a:r>
              <a:rPr lang="zh-TW" altLang="en-US" sz="1400" dirty="0" smtClean="0">
                <a:latin typeface="微軟正黑體" panose="020B0604030504040204" pitchFamily="34" charset="-120"/>
                <a:ea typeface="微軟正黑體" panose="020B0604030504040204" pitchFamily="34" charset="-120"/>
              </a:rPr>
              <a:t>阿達！梗係好啦，我早兩日喺社交平台上面搵到</a:t>
            </a:r>
            <a:r>
              <a:rPr lang="zh-TW" altLang="en-US" sz="1400" dirty="0">
                <a:latin typeface="微軟正黑體" panose="020B0604030504040204" pitchFamily="34" charset="-120"/>
                <a:ea typeface="微軟正黑體" panose="020B0604030504040204" pitchFamily="34" charset="-120"/>
              </a:rPr>
              <a:t>間食水煙</a:t>
            </a:r>
            <a:r>
              <a:rPr lang="zh-TW" altLang="en-US" sz="1400" dirty="0" smtClean="0">
                <a:latin typeface="微軟正黑體" panose="020B0604030504040204" pitchFamily="34" charset="-120"/>
                <a:ea typeface="微軟正黑體" panose="020B0604030504040204" pitchFamily="34" charset="-120"/>
              </a:rPr>
              <a:t>嘅酒吧，不如試下！</a:t>
            </a:r>
            <a:endParaRPr lang="en-US" sz="1400" dirty="0">
              <a:latin typeface="微軟正黑體" panose="020B0604030504040204" pitchFamily="34" charset="-120"/>
              <a:ea typeface="微軟正黑體" panose="020B0604030504040204" pitchFamily="34" charset="-120"/>
            </a:endParaRPr>
          </a:p>
        </p:txBody>
      </p:sp>
      <p:sp>
        <p:nvSpPr>
          <p:cNvPr id="8" name="文字方塊 7"/>
          <p:cNvSpPr txBox="1"/>
          <p:nvPr/>
        </p:nvSpPr>
        <p:spPr>
          <a:xfrm>
            <a:off x="7751632" y="4239609"/>
            <a:ext cx="1880047" cy="523220"/>
          </a:xfrm>
          <a:prstGeom prst="rect">
            <a:avLst/>
          </a:prstGeom>
          <a:noFill/>
        </p:spPr>
        <p:txBody>
          <a:bodyPr wrap="square" rtlCol="0">
            <a:spAutoFit/>
          </a:bodyPr>
          <a:lstStyle/>
          <a:p>
            <a:r>
              <a:rPr lang="zh-TW" altLang="en-US" sz="1400" dirty="0" smtClean="0">
                <a:latin typeface="微軟正黑體" panose="020B0604030504040204" pitchFamily="34" charset="-120"/>
                <a:ea typeface="微軟正黑體" panose="020B0604030504040204" pitchFamily="34" charset="-120"/>
              </a:rPr>
              <a:t>聽講水煙近來最潮，唔係唔試吓呀嘛</a:t>
            </a:r>
            <a:endParaRPr lang="en-US" sz="1400" dirty="0">
              <a:latin typeface="微軟正黑體" panose="020B0604030504040204" pitchFamily="34" charset="-120"/>
              <a:ea typeface="微軟正黑體" panose="020B0604030504040204" pitchFamily="34" charset="-120"/>
            </a:endParaRPr>
          </a:p>
        </p:txBody>
      </p:sp>
      <p:sp>
        <p:nvSpPr>
          <p:cNvPr id="9" name="文字方塊 8"/>
          <p:cNvSpPr txBox="1"/>
          <p:nvPr/>
        </p:nvSpPr>
        <p:spPr>
          <a:xfrm>
            <a:off x="9502254" y="5079446"/>
            <a:ext cx="1893067" cy="523220"/>
          </a:xfrm>
          <a:prstGeom prst="rect">
            <a:avLst/>
          </a:prstGeom>
          <a:noFill/>
        </p:spPr>
        <p:txBody>
          <a:bodyPr wrap="square" rtlCol="0">
            <a:spAutoFit/>
          </a:bodyPr>
          <a:lstStyle/>
          <a:p>
            <a:r>
              <a:rPr lang="en-US" altLang="zh-TW" sz="1400" dirty="0" smtClean="0">
                <a:latin typeface="微軟正黑體" panose="020B0604030504040204" pitchFamily="34" charset="-120"/>
                <a:ea typeface="微軟正黑體" panose="020B0604030504040204" pitchFamily="34" charset="-120"/>
              </a:rPr>
              <a:t>Um……</a:t>
            </a:r>
            <a:r>
              <a:rPr lang="zh-TW" altLang="en-US" sz="1400" dirty="0" smtClean="0">
                <a:latin typeface="微軟正黑體" panose="020B0604030504040204" pitchFamily="34" charset="-120"/>
                <a:ea typeface="微軟正黑體" panose="020B0604030504040204" pitchFamily="34" charset="-120"/>
              </a:rPr>
              <a:t>等我諗諗先，再覆</a:t>
            </a:r>
            <a:endParaRPr lang="en-US" sz="1400" dirty="0">
              <a:latin typeface="微軟正黑體" panose="020B0604030504040204" pitchFamily="34" charset="-120"/>
              <a:ea typeface="微軟正黑體" panose="020B0604030504040204" pitchFamily="34" charset="-120"/>
            </a:endParaRPr>
          </a:p>
        </p:txBody>
      </p:sp>
      <p:pic>
        <p:nvPicPr>
          <p:cNvPr id="1035" name="Picture 11" descr="💯 Hundred Points Symbol Emoj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88317" y="3741038"/>
            <a:ext cx="196817" cy="196817"/>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 Smiling Face With Smiling Eyes Emoji | ^^ Emoji, Blush Emoj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2850964" y="4239609"/>
            <a:ext cx="234170" cy="234170"/>
          </a:xfrm>
          <a:prstGeom prst="rect">
            <a:avLst/>
          </a:prstGeom>
          <a:noFill/>
          <a:extLst>
            <a:ext uri="{909E8E84-426E-40DD-AFC4-6F175D3DCCD1}">
              <a14:hiddenFill xmlns:a14="http://schemas.microsoft.com/office/drawing/2010/main">
                <a:solidFill>
                  <a:srgbClr val="FFFFFF"/>
                </a:solidFill>
              </a14:hiddenFill>
            </a:ext>
          </a:extLst>
        </p:spPr>
      </p:pic>
      <p:sp>
        <p:nvSpPr>
          <p:cNvPr id="13" name="笑臉 12"/>
          <p:cNvSpPr/>
          <p:nvPr/>
        </p:nvSpPr>
        <p:spPr>
          <a:xfrm>
            <a:off x="7884160" y="404356"/>
            <a:ext cx="345440" cy="345440"/>
          </a:xfrm>
          <a:prstGeom prst="smileyFac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3" name="內容版面配置區 2"/>
          <p:cNvSpPr>
            <a:spLocks noGrp="1"/>
          </p:cNvSpPr>
          <p:nvPr>
            <p:ph idx="1"/>
          </p:nvPr>
        </p:nvSpPr>
        <p:spPr/>
        <p:txBody>
          <a:bodyPr/>
          <a:lstStyle/>
          <a:p>
            <a:endParaRPr lang="zh-TW" altLang="en-US" dirty="0"/>
          </a:p>
        </p:txBody>
      </p:sp>
      <p:graphicFrame>
        <p:nvGraphicFramePr>
          <p:cNvPr id="4" name="物件 3"/>
          <p:cNvGraphicFramePr>
            <a:graphicFrameLocks noChangeAspect="1"/>
          </p:cNvGraphicFramePr>
          <p:nvPr>
            <p:extLst>
              <p:ext uri="{D42A27DB-BD31-4B8C-83A1-F6EECF244321}">
                <p14:modId xmlns:p14="http://schemas.microsoft.com/office/powerpoint/2010/main" val="892974487"/>
              </p:ext>
            </p:extLst>
          </p:nvPr>
        </p:nvGraphicFramePr>
        <p:xfrm>
          <a:off x="3457688" y="491194"/>
          <a:ext cx="3705493" cy="5360868"/>
        </p:xfrm>
        <a:graphic>
          <a:graphicData uri="http://schemas.openxmlformats.org/presentationml/2006/ole">
            <mc:AlternateContent xmlns:mc="http://schemas.openxmlformats.org/markup-compatibility/2006">
              <mc:Choice xmlns:v="urn:schemas-microsoft-com:vml" Requires="v">
                <p:oleObj spid="_x0000_s1026" name="Acrobat Document" r:id="rId7" imgW="2771641" imgH="4009787" progId="AcroExch.Document.DC">
                  <p:embed/>
                </p:oleObj>
              </mc:Choice>
              <mc:Fallback>
                <p:oleObj name="Acrobat Document" r:id="rId7" imgW="2771641" imgH="4009787" progId="AcroExch.Document.DC">
                  <p:embed/>
                  <p:pic>
                    <p:nvPicPr>
                      <p:cNvPr id="0" name=""/>
                      <p:cNvPicPr/>
                      <p:nvPr/>
                    </p:nvPicPr>
                    <p:blipFill>
                      <a:blip r:embed="rId8"/>
                      <a:stretch>
                        <a:fillRect/>
                      </a:stretch>
                    </p:blipFill>
                    <p:spPr>
                      <a:xfrm>
                        <a:off x="3457688" y="491194"/>
                        <a:ext cx="3705493" cy="5360868"/>
                      </a:xfrm>
                      <a:prstGeom prst="rect">
                        <a:avLst/>
                      </a:prstGeom>
                    </p:spPr>
                  </p:pic>
                </p:oleObj>
              </mc:Fallback>
            </mc:AlternateContent>
          </a:graphicData>
        </a:graphic>
      </p:graphicFrame>
      <p:sp>
        <p:nvSpPr>
          <p:cNvPr id="11" name="圓角矩形圖說文字 10"/>
          <p:cNvSpPr/>
          <p:nvPr/>
        </p:nvSpPr>
        <p:spPr>
          <a:xfrm>
            <a:off x="267015" y="1365831"/>
            <a:ext cx="3190673" cy="3135388"/>
          </a:xfrm>
          <a:prstGeom prst="wedgeRoundRectCallout">
            <a:avLst>
              <a:gd name="adj1" fmla="val 62880"/>
              <a:gd name="adj2" fmla="val -42985"/>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r>
              <a:rPr lang="zh-TW" altLang="en-US" sz="1600" b="1" dirty="0">
                <a:solidFill>
                  <a:schemeClr val="tx1"/>
                </a:solidFill>
              </a:rPr>
              <a:t>今日去開旺角 </a:t>
            </a:r>
            <a:endParaRPr lang="en-US" altLang="zh-TW" sz="1600" b="1" dirty="0" smtClean="0">
              <a:solidFill>
                <a:schemeClr val="tx1"/>
              </a:solidFill>
            </a:endParaRPr>
          </a:p>
          <a:p>
            <a:r>
              <a:rPr lang="zh-TW" altLang="en-US" sz="1600" b="1" dirty="0" smtClean="0">
                <a:solidFill>
                  <a:schemeClr val="tx1"/>
                </a:solidFill>
              </a:rPr>
              <a:t>醒</a:t>
            </a:r>
            <a:r>
              <a:rPr lang="zh-TW" altLang="en-US" sz="1600" b="1" dirty="0">
                <a:solidFill>
                  <a:schemeClr val="tx1"/>
                </a:solidFill>
              </a:rPr>
              <a:t>起有間前排幾多</a:t>
            </a:r>
            <a:r>
              <a:rPr lang="en-US" sz="1600" b="1" dirty="0">
                <a:solidFill>
                  <a:schemeClr val="tx1"/>
                </a:solidFill>
              </a:rPr>
              <a:t>blogger </a:t>
            </a:r>
            <a:r>
              <a:rPr lang="zh-TW" altLang="en-US" sz="1600" b="1" dirty="0">
                <a:solidFill>
                  <a:schemeClr val="tx1"/>
                </a:solidFill>
              </a:rPr>
              <a:t>去左打卡既餐廳酒吧有</a:t>
            </a:r>
            <a:r>
              <a:rPr lang="en-US" sz="1600" b="1" dirty="0" err="1">
                <a:solidFill>
                  <a:schemeClr val="tx1"/>
                </a:solidFill>
              </a:rPr>
              <a:t>shi</a:t>
            </a:r>
            <a:r>
              <a:rPr lang="zh-TW" altLang="en-US" sz="1600" b="1" dirty="0" smtClean="0">
                <a:solidFill>
                  <a:schemeClr val="tx1"/>
                </a:solidFill>
              </a:rPr>
              <a:t>食</a:t>
            </a:r>
            <a:endParaRPr lang="en-US" altLang="zh-TW" sz="1600" b="1" dirty="0" smtClean="0">
              <a:solidFill>
                <a:schemeClr val="tx1"/>
              </a:solidFill>
            </a:endParaRPr>
          </a:p>
          <a:p>
            <a:endParaRPr lang="zh-TW" altLang="en-US" sz="1600" b="1" dirty="0">
              <a:solidFill>
                <a:schemeClr val="tx1"/>
              </a:solidFill>
            </a:endParaRPr>
          </a:p>
          <a:p>
            <a:r>
              <a:rPr lang="zh-TW" altLang="en-US" sz="1600" b="1" dirty="0">
                <a:solidFill>
                  <a:schemeClr val="tx1"/>
                </a:solidFill>
              </a:rPr>
              <a:t>睇佢哋啲相原本以為好大間</a:t>
            </a:r>
          </a:p>
          <a:p>
            <a:r>
              <a:rPr lang="zh-TW" altLang="en-US" sz="1600" b="1" dirty="0">
                <a:solidFill>
                  <a:schemeClr val="tx1"/>
                </a:solidFill>
              </a:rPr>
              <a:t>其實都細細地 但係</a:t>
            </a:r>
            <a:r>
              <a:rPr lang="zh-TW" altLang="en-US" sz="1600" b="1" dirty="0" smtClean="0">
                <a:solidFill>
                  <a:schemeClr val="tx1"/>
                </a:solidFill>
              </a:rPr>
              <a:t>五臟俱全</a:t>
            </a:r>
            <a:endParaRPr lang="en-US" altLang="zh-TW" sz="1600" b="1" dirty="0" smtClean="0">
              <a:solidFill>
                <a:schemeClr val="tx1"/>
              </a:solidFill>
            </a:endParaRPr>
          </a:p>
          <a:p>
            <a:endParaRPr lang="en-US" sz="1600" b="1" dirty="0">
              <a:solidFill>
                <a:schemeClr val="tx1"/>
              </a:solidFill>
            </a:endParaRPr>
          </a:p>
          <a:p>
            <a:r>
              <a:rPr lang="zh-TW" altLang="en-US" sz="1600" b="1" dirty="0">
                <a:solidFill>
                  <a:schemeClr val="tx1"/>
                </a:solidFill>
              </a:rPr>
              <a:t>裝修座位光線都好靚好</a:t>
            </a:r>
            <a:r>
              <a:rPr lang="zh-TW" altLang="en-US" sz="1600" b="1" dirty="0" smtClean="0">
                <a:solidFill>
                  <a:schemeClr val="tx1"/>
                </a:solidFill>
              </a:rPr>
              <a:t>舒服</a:t>
            </a:r>
            <a:endParaRPr lang="en-US" sz="1600" b="1" dirty="0">
              <a:solidFill>
                <a:schemeClr val="tx1"/>
              </a:solidFill>
            </a:endParaRPr>
          </a:p>
          <a:p>
            <a:endParaRPr lang="en-US" sz="1600" b="1" dirty="0">
              <a:solidFill>
                <a:schemeClr val="tx1"/>
              </a:solidFill>
            </a:endParaRPr>
          </a:p>
        </p:txBody>
      </p:sp>
    </p:spTree>
    <p:extLst>
      <p:ext uri="{BB962C8B-B14F-4D97-AF65-F5344CB8AC3E}">
        <p14:creationId xmlns:p14="http://schemas.microsoft.com/office/powerpoint/2010/main" val="891325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2931090" y="0"/>
            <a:ext cx="8030191" cy="5330477"/>
          </a:xfrm>
          <a:prstGeom prst="rect">
            <a:avLst/>
          </a:prstGeom>
        </p:spPr>
      </p:pic>
      <p:sp>
        <p:nvSpPr>
          <p:cNvPr id="6" name="矩形 5"/>
          <p:cNvSpPr/>
          <p:nvPr/>
        </p:nvSpPr>
        <p:spPr>
          <a:xfrm>
            <a:off x="4485683" y="668904"/>
            <a:ext cx="4301446" cy="584775"/>
          </a:xfrm>
          <a:prstGeom prst="rect">
            <a:avLst/>
          </a:prstGeom>
        </p:spPr>
        <p:txBody>
          <a:bodyPr wrap="square">
            <a:spAutoFit/>
          </a:bodyPr>
          <a:lstStyle/>
          <a:p>
            <a:r>
              <a:rPr lang="zh-TW" altLang="en-US" sz="3200" b="1" dirty="0" smtClean="0">
                <a:solidFill>
                  <a:srgbClr val="002060"/>
                </a:solidFill>
                <a:latin typeface="微軟正黑體" panose="020B0604030504040204" pitchFamily="34" charset="-120"/>
                <a:ea typeface="微軟正黑體" panose="020B0604030504040204" pitchFamily="34" charset="-120"/>
              </a:rPr>
              <a:t>想一想：</a:t>
            </a:r>
            <a:endParaRPr lang="zh-HK" altLang="en-US" sz="3200" b="1" dirty="0">
              <a:solidFill>
                <a:srgbClr val="002060"/>
              </a:solidFill>
              <a:latin typeface="微軟正黑體" panose="020B0604030504040204" pitchFamily="34" charset="-120"/>
              <a:ea typeface="微軟正黑體" panose="020B0604030504040204" pitchFamily="34" charset="-120"/>
            </a:endParaRPr>
          </a:p>
        </p:txBody>
      </p:sp>
      <p:sp>
        <p:nvSpPr>
          <p:cNvPr id="2" name="矩形 1"/>
          <p:cNvSpPr/>
          <p:nvPr/>
        </p:nvSpPr>
        <p:spPr>
          <a:xfrm>
            <a:off x="4437366" y="1369511"/>
            <a:ext cx="6088394" cy="3477875"/>
          </a:xfrm>
          <a:prstGeom prst="rect">
            <a:avLst/>
          </a:prstGeom>
        </p:spPr>
        <p:txBody>
          <a:bodyPr wrap="square">
            <a:spAutoFit/>
          </a:bodyPr>
          <a:lstStyle/>
          <a:p>
            <a:pPr marL="457200" indent="-457200">
              <a:spcBef>
                <a:spcPts val="2400"/>
              </a:spcBef>
              <a:buAutoNum type="arabicPeriod"/>
            </a:pPr>
            <a:r>
              <a:rPr lang="zh-TW" altLang="en-US" sz="2400" dirty="0" smtClean="0">
                <a:latin typeface="微軟正黑體" panose="020B0604030504040204" pitchFamily="34" charset="-120"/>
                <a:ea typeface="微軟正黑體" panose="020B0604030504040204" pitchFamily="34" charset="-120"/>
              </a:rPr>
              <a:t>你</a:t>
            </a:r>
            <a:r>
              <a:rPr lang="zh-TW" altLang="en-US" sz="2400" dirty="0">
                <a:latin typeface="微軟正黑體" panose="020B0604030504040204" pitchFamily="34" charset="-120"/>
                <a:ea typeface="微軟正黑體" panose="020B0604030504040204" pitchFamily="34" charset="-120"/>
              </a:rPr>
              <a:t>聽／見過水煙嗎</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 在甚麼地方聽</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見過</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457200" indent="-457200">
              <a:spcBef>
                <a:spcPts val="2400"/>
              </a:spcBef>
              <a:buAutoNum type="arabicPeriod"/>
            </a:pPr>
            <a:r>
              <a:rPr lang="zh-TW" altLang="en-US" sz="2400" dirty="0" smtClean="0">
                <a:latin typeface="微軟正黑體" panose="020B0604030504040204" pitchFamily="34" charset="-120"/>
                <a:ea typeface="微軟正黑體" panose="020B0604030504040204" pitchFamily="34" charset="-120"/>
              </a:rPr>
              <a:t>水煙</a:t>
            </a:r>
            <a:r>
              <a:rPr lang="zh-TW" altLang="en-US" sz="2400" dirty="0">
                <a:latin typeface="微軟正黑體" panose="020B0604030504040204" pitchFamily="34" charset="-120"/>
                <a:ea typeface="微軟正黑體" panose="020B0604030504040204" pitchFamily="34" charset="-120"/>
              </a:rPr>
              <a:t>與傳統香煙有甚麼分別？對健康一樣有害嗎？</a:t>
            </a:r>
            <a:endParaRPr lang="en-US" altLang="zh-TW" sz="2400" dirty="0">
              <a:latin typeface="微軟正黑體" panose="020B0604030504040204" pitchFamily="34" charset="-120"/>
              <a:ea typeface="微軟正黑體" panose="020B0604030504040204" pitchFamily="34" charset="-120"/>
            </a:endParaRPr>
          </a:p>
          <a:p>
            <a:pPr>
              <a:spcBef>
                <a:spcPts val="2400"/>
              </a:spcBef>
            </a:pPr>
            <a:r>
              <a:rPr lang="zh-HK" altLang="zh-HK" sz="3200" b="1" dirty="0">
                <a:solidFill>
                  <a:srgbClr val="002060"/>
                </a:solidFill>
                <a:latin typeface="微軟正黑體" panose="020B0604030504040204" pitchFamily="34" charset="-120"/>
                <a:ea typeface="微軟正黑體" panose="020B0604030504040204" pitchFamily="34" charset="-120"/>
              </a:rPr>
              <a:t>小組討</a:t>
            </a:r>
            <a:r>
              <a:rPr lang="zh-TW" altLang="zh-HK" sz="3200" b="1" dirty="0">
                <a:solidFill>
                  <a:srgbClr val="002060"/>
                </a:solidFill>
                <a:latin typeface="微軟正黑體" panose="020B0604030504040204" pitchFamily="34" charset="-120"/>
                <a:ea typeface="微軟正黑體" panose="020B0604030504040204" pitchFamily="34" charset="-120"/>
              </a:rPr>
              <a:t>論</a:t>
            </a:r>
            <a:r>
              <a:rPr lang="zh-TW" altLang="en-US" sz="3200" b="1" dirty="0">
                <a:solidFill>
                  <a:srgbClr val="002060"/>
                </a:solidFill>
                <a:latin typeface="微軟正黑體" panose="020B0604030504040204" pitchFamily="34" charset="-120"/>
                <a:ea typeface="微軟正黑體" panose="020B0604030504040204" pitchFamily="34" charset="-120"/>
              </a:rPr>
              <a:t>：</a:t>
            </a:r>
            <a:endParaRPr lang="en-US" altLang="zh-TW" sz="3200" b="1" dirty="0">
              <a:solidFill>
                <a:srgbClr val="002060"/>
              </a:solidFill>
              <a:latin typeface="微軟正黑體" panose="020B0604030504040204" pitchFamily="34" charset="-120"/>
              <a:ea typeface="微軟正黑體" panose="020B0604030504040204" pitchFamily="34" charset="-120"/>
            </a:endParaRPr>
          </a:p>
          <a:p>
            <a:pPr>
              <a:spcBef>
                <a:spcPts val="2400"/>
              </a:spcBef>
            </a:pPr>
            <a:r>
              <a:rPr lang="zh-TW" altLang="en-US" sz="2400" dirty="0">
                <a:latin typeface="微軟正黑體" panose="020B0604030504040204" pitchFamily="34" charset="-120"/>
                <a:ea typeface="微軟正黑體" panose="020B0604030504040204" pitchFamily="34" charset="-120"/>
              </a:rPr>
              <a:t>為甚麼會有人選擇吸食水煙？</a:t>
            </a:r>
            <a:endParaRPr lang="en-US" altLang="zh-TW" sz="2400" dirty="0">
              <a:latin typeface="微軟正黑體" panose="020B0604030504040204" pitchFamily="34" charset="-120"/>
              <a:ea typeface="微軟正黑體" panose="020B0604030504040204" pitchFamily="34" charset="-120"/>
            </a:endParaRPr>
          </a:p>
          <a:p>
            <a:pPr marL="742950" indent="-742950">
              <a:buAutoNum type="arabicPeriod" startAt="2"/>
            </a:pPr>
            <a:endParaRPr lang="zh-HK" altLang="en-US" sz="3200" dirty="0">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9031794" y="6472977"/>
            <a:ext cx="1835596" cy="276999"/>
          </a:xfrm>
          <a:prstGeom prst="rect">
            <a:avLst/>
          </a:prstGeom>
          <a:noFill/>
        </p:spPr>
        <p:txBody>
          <a:bodyPr wrap="square" rtlCol="0">
            <a:spAutoFit/>
          </a:bodyPr>
          <a:lstStyle/>
          <a:p>
            <a:r>
              <a:rPr lang="en-US" altLang="zh-HK" sz="1200" dirty="0" err="1"/>
              <a:t>Image:freepik.com</a:t>
            </a:r>
            <a:endParaRPr lang="zh-HK" altLang="en-US" sz="1200" dirty="0"/>
          </a:p>
        </p:txBody>
      </p:sp>
      <p:sp>
        <p:nvSpPr>
          <p:cNvPr id="5" name="文字方塊 4">
            <a:extLst>
              <a:ext uri="{FF2B5EF4-FFF2-40B4-BE49-F238E27FC236}">
                <a16:creationId xmlns:a16="http://schemas.microsoft.com/office/drawing/2014/main" id="{44518C7C-746B-4FF1-9200-A6466F293615}"/>
              </a:ext>
            </a:extLst>
          </p:cNvPr>
          <p:cNvSpPr txBox="1"/>
          <p:nvPr/>
        </p:nvSpPr>
        <p:spPr>
          <a:xfrm>
            <a:off x="1849272" y="226019"/>
            <a:ext cx="6444104" cy="584775"/>
          </a:xfrm>
          <a:prstGeom prst="rect">
            <a:avLst/>
          </a:prstGeom>
          <a:noFill/>
        </p:spPr>
        <p:txBody>
          <a:bodyPr wrap="square" rtlCol="0">
            <a:spAutoFit/>
          </a:bodyPr>
          <a:lstStyle/>
          <a:p>
            <a:r>
              <a:rPr lang="zh-TW" altLang="en-US" sz="3200" dirty="0"/>
              <a:t>水煙</a:t>
            </a:r>
            <a:endParaRPr lang="zh-HK" altLang="en-US" sz="3200" dirty="0"/>
          </a:p>
        </p:txBody>
      </p:sp>
      <p:pic>
        <p:nvPicPr>
          <p:cNvPr id="8" name="圖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2451" y="3453088"/>
            <a:ext cx="2448639" cy="2448639"/>
          </a:xfrm>
          <a:prstGeom prst="rect">
            <a:avLst/>
          </a:prstGeom>
        </p:spPr>
      </p:pic>
    </p:spTree>
    <p:extLst>
      <p:ext uri="{BB962C8B-B14F-4D97-AF65-F5344CB8AC3E}">
        <p14:creationId xmlns:p14="http://schemas.microsoft.com/office/powerpoint/2010/main" val="992423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FFAD256-A22C-4D89-8752-C78DF9E95E11}"/>
              </a:ext>
            </a:extLst>
          </p:cNvPr>
          <p:cNvSpPr>
            <a:spLocks noGrp="1"/>
          </p:cNvSpPr>
          <p:nvPr>
            <p:ph type="title"/>
          </p:nvPr>
        </p:nvSpPr>
        <p:spPr/>
        <p:txBody>
          <a:bodyPr/>
          <a:lstStyle/>
          <a:p>
            <a:r>
              <a:rPr lang="zh-TW" altLang="en-US" dirty="0"/>
              <a:t>水煙的迷思</a:t>
            </a:r>
            <a:endParaRPr lang="zh-HK" altLang="en-US" dirty="0"/>
          </a:p>
        </p:txBody>
      </p:sp>
      <p:sp>
        <p:nvSpPr>
          <p:cNvPr id="3" name="內容版面配置區 2">
            <a:extLst>
              <a:ext uri="{FF2B5EF4-FFF2-40B4-BE49-F238E27FC236}">
                <a16:creationId xmlns:a16="http://schemas.microsoft.com/office/drawing/2014/main" id="{B6E714CC-6CF4-4473-9E29-5D51B134A950}"/>
              </a:ext>
            </a:extLst>
          </p:cNvPr>
          <p:cNvSpPr>
            <a:spLocks noGrp="1"/>
          </p:cNvSpPr>
          <p:nvPr>
            <p:ph idx="1"/>
          </p:nvPr>
        </p:nvSpPr>
        <p:spPr/>
        <p:txBody>
          <a:bodyPr/>
          <a:lstStyle/>
          <a:p>
            <a:endParaRPr lang="zh-HK" altLang="en-US"/>
          </a:p>
        </p:txBody>
      </p:sp>
      <p:sp>
        <p:nvSpPr>
          <p:cNvPr id="4" name="想法泡泡: 雲朵 3">
            <a:extLst>
              <a:ext uri="{FF2B5EF4-FFF2-40B4-BE49-F238E27FC236}">
                <a16:creationId xmlns:a16="http://schemas.microsoft.com/office/drawing/2014/main" id="{4E6590D0-9130-4492-A47E-4CDD0F812D31}"/>
              </a:ext>
            </a:extLst>
          </p:cNvPr>
          <p:cNvSpPr/>
          <p:nvPr/>
        </p:nvSpPr>
        <p:spPr>
          <a:xfrm>
            <a:off x="1554996" y="1698457"/>
            <a:ext cx="9082007" cy="4355024"/>
          </a:xfrm>
          <a:prstGeom prst="cloudCallout">
            <a:avLst>
              <a:gd name="adj1" fmla="val -54481"/>
              <a:gd name="adj2" fmla="val 61264"/>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sz="3600" dirty="0">
                <a:latin typeface="微軟正黑體" panose="020B0604030504040204" pitchFamily="34" charset="-120"/>
                <a:ea typeface="微軟正黑體" panose="020B0604030504040204" pitchFamily="34" charset="-120"/>
              </a:rPr>
              <a:t>水煙不是煙草？</a:t>
            </a:r>
            <a:endParaRPr lang="en-US" altLang="zh-TW" sz="3600" dirty="0">
              <a:latin typeface="微軟正黑體" panose="020B0604030504040204" pitchFamily="34" charset="-120"/>
              <a:ea typeface="微軟正黑體" panose="020B0604030504040204" pitchFamily="34" charset="-120"/>
            </a:endParaRPr>
          </a:p>
          <a:p>
            <a:pPr algn="ctr"/>
            <a:endParaRPr lang="en-US" altLang="zh-HK" sz="3600" dirty="0">
              <a:latin typeface="微軟正黑體" panose="020B0604030504040204" pitchFamily="34" charset="-120"/>
              <a:ea typeface="微軟正黑體" panose="020B0604030504040204" pitchFamily="34" charset="-120"/>
            </a:endParaRPr>
          </a:p>
          <a:p>
            <a:pPr algn="ctr"/>
            <a:r>
              <a:rPr lang="zh-TW" altLang="en-US" sz="3600" dirty="0">
                <a:latin typeface="微軟正黑體" panose="020B0604030504040204" pitchFamily="34" charset="-120"/>
                <a:ea typeface="微軟正黑體" panose="020B0604030504040204" pitchFamily="34" charset="-120"/>
              </a:rPr>
              <a:t>水煙無害？</a:t>
            </a:r>
            <a:endParaRPr lang="en-US" altLang="zh-TW" sz="3600" dirty="0">
              <a:latin typeface="微軟正黑體" panose="020B0604030504040204" pitchFamily="34" charset="-120"/>
              <a:ea typeface="微軟正黑體" panose="020B0604030504040204" pitchFamily="34" charset="-120"/>
            </a:endParaRPr>
          </a:p>
          <a:p>
            <a:pPr algn="ctr"/>
            <a:endParaRPr lang="en-US" altLang="zh-HK" sz="3600" dirty="0">
              <a:latin typeface="微軟正黑體" panose="020B0604030504040204" pitchFamily="34" charset="-120"/>
              <a:ea typeface="微軟正黑體" panose="020B0604030504040204" pitchFamily="34" charset="-120"/>
            </a:endParaRPr>
          </a:p>
          <a:p>
            <a:pPr algn="ctr"/>
            <a:r>
              <a:rPr lang="zh-TW" altLang="en-US" sz="3600" dirty="0">
                <a:latin typeface="微軟正黑體" panose="020B0604030504040204" pitchFamily="34" charset="-120"/>
                <a:ea typeface="微軟正黑體" panose="020B0604030504040204" pitchFamily="34" charset="-120"/>
              </a:rPr>
              <a:t>吸食水煙是時尚的表現？</a:t>
            </a:r>
            <a:endParaRPr lang="zh-HK" altLang="en-US" sz="3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4182026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考考你</a:t>
            </a:r>
            <a:endParaRPr lang="en-US" dirty="0"/>
          </a:p>
        </p:txBody>
      </p:sp>
      <p:sp>
        <p:nvSpPr>
          <p:cNvPr id="3" name="內容版面配置區 2"/>
          <p:cNvSpPr>
            <a:spLocks noGrp="1"/>
          </p:cNvSpPr>
          <p:nvPr>
            <p:ph idx="1"/>
          </p:nvPr>
        </p:nvSpPr>
        <p:spPr>
          <a:xfrm>
            <a:off x="1451579" y="2015732"/>
            <a:ext cx="9603275" cy="4578797"/>
          </a:xfrm>
        </p:spPr>
        <p:txBody>
          <a:bodyPr>
            <a:noAutofit/>
          </a:bodyPr>
          <a:lstStyle/>
          <a:p>
            <a:r>
              <a:rPr lang="zh-TW" altLang="en-US" sz="2800" dirty="0"/>
              <a:t>試猜猜，</a:t>
            </a:r>
            <a:r>
              <a:rPr lang="zh-TW" altLang="en-US" sz="2800" b="1" dirty="0">
                <a:solidFill>
                  <a:srgbClr val="0070C0"/>
                </a:solidFill>
              </a:rPr>
              <a:t>吸食一小時水煙的煙霧吸入量是吸食一支煙多少倍？</a:t>
            </a:r>
            <a:r>
              <a:rPr lang="zh-TW" altLang="en-US" sz="2800" dirty="0"/>
              <a:t>以及</a:t>
            </a:r>
            <a:r>
              <a:rPr lang="zh-TW" altLang="en-US" sz="2800" b="1" dirty="0">
                <a:solidFill>
                  <a:schemeClr val="accent3">
                    <a:lumMod val="75000"/>
                  </a:schemeClr>
                </a:solidFill>
              </a:rPr>
              <a:t>吸食後身體的一氧化碳水平是一支煙的多少倍？</a:t>
            </a:r>
            <a:endParaRPr lang="en-US" altLang="zh-TW" sz="2800" b="1" dirty="0">
              <a:solidFill>
                <a:schemeClr val="accent3">
                  <a:lumMod val="75000"/>
                </a:schemeClr>
              </a:solidFill>
            </a:endParaRPr>
          </a:p>
          <a:p>
            <a:pPr lvl="1"/>
            <a:r>
              <a:rPr lang="en-US" altLang="zh-TW" sz="2400" b="1" dirty="0"/>
              <a:t>A. </a:t>
            </a:r>
            <a:r>
              <a:rPr lang="zh-TW" altLang="en-US" sz="2400" b="1" dirty="0"/>
              <a:t>與吸食香煙相同</a:t>
            </a:r>
            <a:endParaRPr lang="en-US" altLang="zh-TW" sz="2400" b="1" dirty="0"/>
          </a:p>
          <a:p>
            <a:pPr lvl="1"/>
            <a:r>
              <a:rPr lang="en-US" altLang="zh-TW" sz="2400" b="1" dirty="0"/>
              <a:t>B. </a:t>
            </a:r>
            <a:r>
              <a:rPr lang="en-US" altLang="zh-TW" sz="2400" b="1" dirty="0">
                <a:solidFill>
                  <a:srgbClr val="0070C0"/>
                </a:solidFill>
              </a:rPr>
              <a:t>5</a:t>
            </a:r>
            <a:r>
              <a:rPr lang="zh-TW" altLang="en-US" sz="2400" b="1" dirty="0">
                <a:solidFill>
                  <a:srgbClr val="0070C0"/>
                </a:solidFill>
              </a:rPr>
              <a:t>倍</a:t>
            </a:r>
            <a:r>
              <a:rPr lang="zh-TW" altLang="en-US" sz="2400" b="1" dirty="0"/>
              <a:t>；</a:t>
            </a:r>
            <a:r>
              <a:rPr lang="en-US" altLang="zh-TW" sz="2400" b="1" dirty="0">
                <a:solidFill>
                  <a:schemeClr val="accent3">
                    <a:lumMod val="75000"/>
                  </a:schemeClr>
                </a:solidFill>
              </a:rPr>
              <a:t>2</a:t>
            </a:r>
            <a:r>
              <a:rPr lang="zh-TW" altLang="en-US" sz="2400" b="1" dirty="0">
                <a:solidFill>
                  <a:schemeClr val="accent3">
                    <a:lumMod val="75000"/>
                  </a:schemeClr>
                </a:solidFill>
              </a:rPr>
              <a:t>倍</a:t>
            </a:r>
            <a:endParaRPr lang="en-US" altLang="zh-TW" sz="2400" b="1" dirty="0">
              <a:solidFill>
                <a:schemeClr val="accent3">
                  <a:lumMod val="75000"/>
                </a:schemeClr>
              </a:solidFill>
            </a:endParaRPr>
          </a:p>
          <a:p>
            <a:pPr lvl="1"/>
            <a:r>
              <a:rPr lang="en-US" altLang="zh-TW" sz="2400" b="1" dirty="0"/>
              <a:t>C. </a:t>
            </a:r>
            <a:r>
              <a:rPr lang="en-US" altLang="zh-TW" sz="2400" b="1" dirty="0">
                <a:solidFill>
                  <a:srgbClr val="0070C0"/>
                </a:solidFill>
              </a:rPr>
              <a:t>10</a:t>
            </a:r>
            <a:r>
              <a:rPr lang="zh-TW" altLang="en-US" sz="2400" b="1" dirty="0">
                <a:solidFill>
                  <a:srgbClr val="0070C0"/>
                </a:solidFill>
              </a:rPr>
              <a:t>倍</a:t>
            </a:r>
            <a:r>
              <a:rPr lang="zh-TW" altLang="en-US" sz="2400" b="1" dirty="0"/>
              <a:t>；</a:t>
            </a:r>
            <a:r>
              <a:rPr lang="en-US" altLang="zh-TW" sz="2400" b="1" dirty="0">
                <a:solidFill>
                  <a:schemeClr val="accent3">
                    <a:lumMod val="75000"/>
                  </a:schemeClr>
                </a:solidFill>
              </a:rPr>
              <a:t>2</a:t>
            </a:r>
            <a:r>
              <a:rPr lang="zh-TW" altLang="en-US" sz="2400" b="1" dirty="0">
                <a:solidFill>
                  <a:schemeClr val="accent3">
                    <a:lumMod val="75000"/>
                  </a:schemeClr>
                </a:solidFill>
              </a:rPr>
              <a:t>倍</a:t>
            </a:r>
            <a:endParaRPr lang="en-US" altLang="zh-TW" sz="2400" b="1" dirty="0">
              <a:solidFill>
                <a:schemeClr val="accent3">
                  <a:lumMod val="75000"/>
                </a:schemeClr>
              </a:solidFill>
            </a:endParaRPr>
          </a:p>
          <a:p>
            <a:pPr lvl="1"/>
            <a:r>
              <a:rPr lang="en-US" altLang="zh-TW" sz="2400" b="1" dirty="0"/>
              <a:t>D. </a:t>
            </a:r>
            <a:r>
              <a:rPr lang="en-US" altLang="zh-TW" sz="2400" b="1" dirty="0">
                <a:solidFill>
                  <a:srgbClr val="0070C0"/>
                </a:solidFill>
              </a:rPr>
              <a:t>100</a:t>
            </a:r>
            <a:r>
              <a:rPr lang="zh-TW" altLang="en-US" sz="2400" b="1" dirty="0">
                <a:solidFill>
                  <a:srgbClr val="0070C0"/>
                </a:solidFill>
              </a:rPr>
              <a:t>倍</a:t>
            </a:r>
            <a:r>
              <a:rPr lang="zh-TW" altLang="en-US" sz="2400" b="1" dirty="0"/>
              <a:t>；</a:t>
            </a:r>
            <a:r>
              <a:rPr lang="en-US" altLang="zh-TW" sz="2400" b="1" dirty="0">
                <a:solidFill>
                  <a:schemeClr val="accent3">
                    <a:lumMod val="75000"/>
                  </a:schemeClr>
                </a:solidFill>
              </a:rPr>
              <a:t>5</a:t>
            </a:r>
            <a:r>
              <a:rPr lang="zh-TW" altLang="en-US" sz="2400" b="1" dirty="0">
                <a:solidFill>
                  <a:schemeClr val="accent3">
                    <a:lumMod val="75000"/>
                  </a:schemeClr>
                </a:solidFill>
              </a:rPr>
              <a:t>倍</a:t>
            </a:r>
            <a:endParaRPr lang="en-US" altLang="zh-TW" sz="2400" b="1" dirty="0">
              <a:solidFill>
                <a:schemeClr val="accent3">
                  <a:lumMod val="75000"/>
                </a:schemeClr>
              </a:solidFill>
            </a:endParaRPr>
          </a:p>
          <a:p>
            <a:pPr lvl="1"/>
            <a:r>
              <a:rPr lang="en-US" sz="2400" b="1" dirty="0"/>
              <a:t>E. </a:t>
            </a:r>
            <a:r>
              <a:rPr lang="zh-TW" altLang="en-US" sz="2400" b="1" dirty="0"/>
              <a:t>水煙不含任何有害物質</a:t>
            </a:r>
            <a:endParaRPr lang="en-US" sz="2400" b="1" dirty="0"/>
          </a:p>
        </p:txBody>
      </p:sp>
    </p:spTree>
    <p:extLst>
      <p:ext uri="{BB962C8B-B14F-4D97-AF65-F5344CB8AC3E}">
        <p14:creationId xmlns:p14="http://schemas.microsoft.com/office/powerpoint/2010/main" val="26000576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答案：</a:t>
            </a:r>
            <a:r>
              <a:rPr lang="en-US" altLang="zh-TW" dirty="0"/>
              <a:t>D</a:t>
            </a:r>
            <a:endParaRPr lang="en-US" dirty="0"/>
          </a:p>
        </p:txBody>
      </p:sp>
      <p:sp>
        <p:nvSpPr>
          <p:cNvPr id="3" name="內容版面配置區 2"/>
          <p:cNvSpPr>
            <a:spLocks noGrp="1"/>
          </p:cNvSpPr>
          <p:nvPr>
            <p:ph idx="1"/>
          </p:nvPr>
        </p:nvSpPr>
        <p:spPr/>
        <p:txBody>
          <a:bodyPr>
            <a:normAutofit/>
          </a:bodyPr>
          <a:lstStyle/>
          <a:p>
            <a:r>
              <a:rPr lang="zh-TW" altLang="en-US" sz="3600" dirty="0"/>
              <a:t>研究發現吸食一小時水煙涉及的煙霧吸入量是吸食一支煙的</a:t>
            </a:r>
            <a:r>
              <a:rPr lang="en-US" altLang="zh-TW" sz="3600" dirty="0">
                <a:solidFill>
                  <a:srgbClr val="FF0000"/>
                </a:solidFill>
              </a:rPr>
              <a:t>100</a:t>
            </a:r>
            <a:r>
              <a:rPr lang="zh-TW" altLang="en-US" sz="3600" dirty="0">
                <a:solidFill>
                  <a:srgbClr val="FF0000"/>
                </a:solidFill>
              </a:rPr>
              <a:t>至</a:t>
            </a:r>
            <a:r>
              <a:rPr lang="en-US" altLang="zh-TW" sz="3600" dirty="0">
                <a:solidFill>
                  <a:srgbClr val="FF0000"/>
                </a:solidFill>
              </a:rPr>
              <a:t>200</a:t>
            </a:r>
            <a:r>
              <a:rPr lang="zh-TW" altLang="en-US" sz="3600" dirty="0">
                <a:solidFill>
                  <a:srgbClr val="FF0000"/>
                </a:solidFill>
              </a:rPr>
              <a:t>倍</a:t>
            </a:r>
            <a:r>
              <a:rPr lang="zh-TW" altLang="en-US" sz="3600" dirty="0"/>
              <a:t>，吸食後身體的一氧化碳水平也是一支煙所導致的至少</a:t>
            </a:r>
            <a:r>
              <a:rPr lang="en-US" altLang="zh-TW" sz="3600" dirty="0">
                <a:solidFill>
                  <a:srgbClr val="FF0000"/>
                </a:solidFill>
              </a:rPr>
              <a:t>4</a:t>
            </a:r>
            <a:r>
              <a:rPr lang="zh-TW" altLang="en-US" sz="3600" dirty="0">
                <a:solidFill>
                  <a:srgbClr val="FF0000"/>
                </a:solidFill>
              </a:rPr>
              <a:t>至</a:t>
            </a:r>
            <a:r>
              <a:rPr lang="en-US" altLang="zh-TW" sz="3600" dirty="0">
                <a:solidFill>
                  <a:srgbClr val="FF0000"/>
                </a:solidFill>
              </a:rPr>
              <a:t>5</a:t>
            </a:r>
            <a:r>
              <a:rPr lang="zh-TW" altLang="en-US" sz="3600" dirty="0">
                <a:solidFill>
                  <a:srgbClr val="FF0000"/>
                </a:solidFill>
              </a:rPr>
              <a:t>倍</a:t>
            </a:r>
            <a:r>
              <a:rPr lang="zh-TW" altLang="en-US" sz="3600" dirty="0"/>
              <a:t>。</a:t>
            </a:r>
          </a:p>
          <a:p>
            <a:endParaRPr lang="en-US" sz="3600" dirty="0"/>
          </a:p>
        </p:txBody>
      </p:sp>
    </p:spTree>
    <p:extLst>
      <p:ext uri="{BB962C8B-B14F-4D97-AF65-F5344CB8AC3E}">
        <p14:creationId xmlns:p14="http://schemas.microsoft.com/office/powerpoint/2010/main" val="4276954320"/>
      </p:ext>
    </p:extLst>
  </p:cSld>
  <p:clrMapOvr>
    <a:masterClrMapping/>
  </p:clrMapOvr>
  <p:timing>
    <p:tnLst>
      <p:par>
        <p:cTn id="1" dur="indefinite" restart="never" nodeType="tmRoot"/>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TM10001114[[fn=圖庫]]</Template>
  <TotalTime>3127</TotalTime>
  <Words>2417</Words>
  <Application>Microsoft Office PowerPoint</Application>
  <PresentationFormat>寬螢幕</PresentationFormat>
  <Paragraphs>179</Paragraphs>
  <Slides>31</Slides>
  <Notes>15</Notes>
  <HiddenSlides>0</HiddenSlides>
  <MMClips>0</MMClips>
  <ScaleCrop>false</ScaleCrop>
  <HeadingPairs>
    <vt:vector size="8" baseType="variant">
      <vt:variant>
        <vt:lpstr>使用字型</vt:lpstr>
      </vt:variant>
      <vt:variant>
        <vt:i4>9</vt:i4>
      </vt:variant>
      <vt:variant>
        <vt:lpstr>佈景主題</vt:lpstr>
      </vt:variant>
      <vt:variant>
        <vt:i4>1</vt:i4>
      </vt:variant>
      <vt:variant>
        <vt:lpstr>內嵌 OLE 伺服程式</vt:lpstr>
      </vt:variant>
      <vt:variant>
        <vt:i4>1</vt:i4>
      </vt:variant>
      <vt:variant>
        <vt:lpstr>投影片標題</vt:lpstr>
      </vt:variant>
      <vt:variant>
        <vt:i4>31</vt:i4>
      </vt:variant>
    </vt:vector>
  </HeadingPairs>
  <TitlesOfParts>
    <vt:vector size="42" baseType="lpstr">
      <vt:lpstr>微軟正黑體</vt:lpstr>
      <vt:lpstr>新細明體</vt:lpstr>
      <vt:lpstr>標楷體</vt:lpstr>
      <vt:lpstr>Arial</vt:lpstr>
      <vt:lpstr>Arial</vt:lpstr>
      <vt:lpstr>Calibri</vt:lpstr>
      <vt:lpstr>Gill Sans MT</vt:lpstr>
      <vt:lpstr>Segoe UI Historic</vt:lpstr>
      <vt:lpstr>Times New Roman</vt:lpstr>
      <vt:lpstr>Gallery</vt:lpstr>
      <vt:lpstr>Adobe Acrobat Document</vt:lpstr>
      <vt:lpstr>生活事件事例： 「水煙無害？」</vt:lpstr>
      <vt:lpstr>學習重點</vt:lpstr>
      <vt:lpstr>你有聽過／加入這些社交平台的「關注組」嗎？</vt:lpstr>
      <vt:lpstr>你有遇過可疑、不尋常或宣揚不良資訊的「關注組」嗎？</vt:lpstr>
      <vt:lpstr>情境題</vt:lpstr>
      <vt:lpstr>PowerPoint 簡報</vt:lpstr>
      <vt:lpstr>水煙的迷思</vt:lpstr>
      <vt:lpstr>考考你</vt:lpstr>
      <vt:lpstr>答案：D</vt:lpstr>
      <vt:lpstr>水煙真相大解構</vt:lpstr>
      <vt:lpstr>水煙真相大解構</vt:lpstr>
      <vt:lpstr>水煙陷阱</vt:lpstr>
      <vt:lpstr>水煙陷阱</vt:lpstr>
      <vt:lpstr>水煙陷阱</vt:lpstr>
      <vt:lpstr>PowerPoint 簡報</vt:lpstr>
      <vt:lpstr>水煙陷阱</vt:lpstr>
      <vt:lpstr>香港的情況</vt:lpstr>
      <vt:lpstr>PowerPoint 簡報</vt:lpstr>
      <vt:lpstr>接觸水煙的渠道</vt:lpstr>
      <vt:lpstr>水煙對健康的影響 </vt:lpstr>
      <vt:lpstr>考考你</vt:lpstr>
      <vt:lpstr>水煙對健康的影響</vt:lpstr>
      <vt:lpstr>吸食水煙令皮膚變差</vt:lpstr>
      <vt:lpstr>再想想，你會如何回應這個情境？</vt:lpstr>
      <vt:lpstr>抗煙三式錦囊</vt:lpstr>
      <vt:lpstr>PowerPoint 簡報</vt:lpstr>
      <vt:lpstr>PowerPoint 簡報</vt:lpstr>
      <vt:lpstr>PowerPoint 簡報</vt:lpstr>
      <vt:lpstr>「法例你要知」 世界衞生組織的建議及香港的法例</vt:lpstr>
      <vt:lpstr>總結</vt:lpstr>
      <vt:lpstr>資料來源</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生活事件事例 「關注水煙」</dc:title>
  <dc:creator>MAN, Shi-chun</dc:creator>
  <cp:lastModifiedBy>CHOW, Angela/SCDO(MCNE)4</cp:lastModifiedBy>
  <cp:revision>140</cp:revision>
  <cp:lastPrinted>2021-11-08T02:37:29Z</cp:lastPrinted>
  <dcterms:created xsi:type="dcterms:W3CDTF">2021-09-03T03:10:51Z</dcterms:created>
  <dcterms:modified xsi:type="dcterms:W3CDTF">2023-06-05T02:16:35Z</dcterms:modified>
</cp:coreProperties>
</file>